
<file path=[Content_Types].xml><?xml version="1.0" encoding="utf-8"?>
<Types xmlns="http://schemas.openxmlformats.org/package/2006/content-types">
  <Default Extension="tiff" ContentType="image/tif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340" r:id="rId3"/>
    <p:sldId id="521" r:id="rId5"/>
    <p:sldId id="522" r:id="rId6"/>
    <p:sldId id="525" r:id="rId7"/>
    <p:sldId id="526" r:id="rId8"/>
    <p:sldId id="527" r:id="rId9"/>
    <p:sldId id="528" r:id="rId10"/>
    <p:sldId id="529" r:id="rId11"/>
    <p:sldId id="542" r:id="rId12"/>
    <p:sldId id="543" r:id="rId13"/>
    <p:sldId id="581" r:id="rId14"/>
    <p:sldId id="532" r:id="rId15"/>
    <p:sldId id="544" r:id="rId16"/>
    <p:sldId id="545" r:id="rId17"/>
    <p:sldId id="616" r:id="rId18"/>
    <p:sldId id="547" r:id="rId19"/>
    <p:sldId id="548" r:id="rId20"/>
    <p:sldId id="549" r:id="rId21"/>
    <p:sldId id="550" r:id="rId22"/>
    <p:sldId id="552" r:id="rId23"/>
    <p:sldId id="553" r:id="rId24"/>
    <p:sldId id="554" r:id="rId25"/>
    <p:sldId id="556" r:id="rId26"/>
    <p:sldId id="557" r:id="rId27"/>
    <p:sldId id="535" r:id="rId28"/>
    <p:sldId id="558" r:id="rId29"/>
    <p:sldId id="561" r:id="rId30"/>
    <p:sldId id="536" r:id="rId31"/>
    <p:sldId id="562" r:id="rId32"/>
    <p:sldId id="563" r:id="rId33"/>
    <p:sldId id="564" r:id="rId34"/>
    <p:sldId id="572" r:id="rId35"/>
    <p:sldId id="566" r:id="rId36"/>
    <p:sldId id="567" r:id="rId37"/>
    <p:sldId id="568" r:id="rId38"/>
    <p:sldId id="569" r:id="rId39"/>
    <p:sldId id="570" r:id="rId40"/>
    <p:sldId id="573" r:id="rId41"/>
    <p:sldId id="261"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D005FB-1F80-42D3-AAEF-86A4217B13FB}">
          <p14:sldIdLst>
            <p14:sldId id="340"/>
            <p14:sldId id="521"/>
            <p14:sldId id="522"/>
            <p14:sldId id="525"/>
            <p14:sldId id="526"/>
            <p14:sldId id="527"/>
            <p14:sldId id="528"/>
            <p14:sldId id="529"/>
            <p14:sldId id="542"/>
            <p14:sldId id="543"/>
            <p14:sldId id="581"/>
            <p14:sldId id="532"/>
            <p14:sldId id="544"/>
            <p14:sldId id="545"/>
            <p14:sldId id="616"/>
            <p14:sldId id="547"/>
            <p14:sldId id="548"/>
            <p14:sldId id="549"/>
            <p14:sldId id="550"/>
            <p14:sldId id="552"/>
            <p14:sldId id="553"/>
            <p14:sldId id="554"/>
            <p14:sldId id="556"/>
            <p14:sldId id="557"/>
            <p14:sldId id="535"/>
            <p14:sldId id="558"/>
            <p14:sldId id="561"/>
            <p14:sldId id="536"/>
            <p14:sldId id="562"/>
            <p14:sldId id="563"/>
            <p14:sldId id="564"/>
            <p14:sldId id="572"/>
            <p14:sldId id="566"/>
            <p14:sldId id="567"/>
            <p14:sldId id="568"/>
            <p14:sldId id="569"/>
            <p14:sldId id="570"/>
            <p14:sldId id="573"/>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47BA"/>
    <a:srgbClr val="ADADE0"/>
    <a:srgbClr val="8484D1"/>
    <a:srgbClr val="0152D9"/>
    <a:srgbClr val="E51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44" autoAdjust="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44.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AFB0F-6192-48FE-99AC-AF225DC028A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1677A-EDDD-4DA4-9464-453B9AC957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buFont typeface="Arial" panose="020B0604020202020204" pitchFamily="34" charset="0"/>
              <a:buChar char="•"/>
            </a:pPr>
            <a:endParaRPr lang="en-GB"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a:t>
            </a:r>
            <a:r>
              <a:rPr kumimoji="1" lang="zh-CN" altLang="en-US" dirty="0"/>
              <a:t> </a:t>
            </a:r>
            <a:r>
              <a:rPr kumimoji="1" lang="en-US" altLang="zh-CN" dirty="0"/>
              <a:t>for</a:t>
            </a:r>
            <a:r>
              <a:rPr kumimoji="1" lang="zh-CN" altLang="en-US" dirty="0"/>
              <a:t> </a:t>
            </a:r>
            <a:r>
              <a:rPr kumimoji="1" lang="en-US" altLang="zh-CN" dirty="0"/>
              <a:t>listening!</a:t>
            </a:r>
            <a:endParaRPr kumimoji="1" lang="zh-CN" altLang="en-US" dirty="0"/>
          </a:p>
        </p:txBody>
      </p:sp>
      <p:sp>
        <p:nvSpPr>
          <p:cNvPr id="4" name="幻灯片编号占位符 3"/>
          <p:cNvSpPr>
            <a:spLocks noGrp="1"/>
          </p:cNvSpPr>
          <p:nvPr>
            <p:ph type="sldNum" sz="quarter" idx="10"/>
          </p:nvPr>
        </p:nvSpPr>
        <p:spPr/>
        <p:txBody>
          <a:bodyPr/>
          <a:lstStyle/>
          <a:p>
            <a:fld id="{94B1677A-EDDD-4DA4-9464-453B9AC957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为用户新购买云盘选择合适的位置进行放置</a:t>
            </a:r>
            <a:r>
              <a:rPr lang="en-US" altLang="zh-CN" sz="1200" dirty="0">
                <a:latin typeface="Constantia" panose="02030602050306030303" pitchFamily="18" charset="0"/>
              </a:rPr>
              <a:t>-&gt;</a:t>
            </a:r>
            <a:r>
              <a:rPr lang="zh-CN" altLang="en-US" sz="1200" dirty="0">
                <a:latin typeface="Constantia" panose="02030602050306030303" pitchFamily="18" charset="0"/>
              </a:rPr>
              <a:t>云盘装箱</a:t>
            </a:r>
            <a:endParaRPr lang="en-US" altLang="zh-CN" sz="1200" dirty="0">
              <a:latin typeface="Constantia" panose="02030602050306030303" pitchFamily="18" charset="0"/>
            </a:endParaRPr>
          </a:p>
          <a:p>
            <a:pPr marL="171450" indent="-171450" algn="just">
              <a:spcAft>
                <a:spcPts val="1200"/>
              </a:spcAft>
              <a:buFont typeface="Arial" panose="020B0604020202020204" pitchFamily="34" charset="0"/>
              <a:buChar char="•"/>
            </a:pPr>
            <a:r>
              <a:rPr lang="zh-CN" altLang="en-US" sz="1200" dirty="0">
                <a:latin typeface="Constantia" panose="02030602050306030303" pitchFamily="18" charset="0"/>
              </a:rPr>
              <a:t>换而言之就是通过用户新购买云盘资源的需求量和现有仓库资源使用情况进行匹配，选择最为合适的仓库进行放置。</a:t>
            </a: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spcAft>
                <a:spcPts val="1200"/>
              </a:spcAft>
              <a:buFont typeface="Arial" panose="020B0604020202020204" pitchFamily="34" charset="0"/>
              <a:buNone/>
            </a:pPr>
            <a:endParaRPr lang="en-GB" altLang="zh-CN" sz="1200" dirty="0">
              <a:latin typeface="Constantia" panose="02030602050306030303" pitchFamily="18" charset="0"/>
            </a:endParaRPr>
          </a:p>
        </p:txBody>
      </p:sp>
      <p:sp>
        <p:nvSpPr>
          <p:cNvPr id="4" name="灯片编号占位符 3"/>
          <p:cNvSpPr>
            <a:spLocks noGrp="1"/>
          </p:cNvSpPr>
          <p:nvPr>
            <p:ph type="sldNum" sz="quarter" idx="10"/>
          </p:nvPr>
        </p:nvSpPr>
        <p:spPr/>
        <p:txBody>
          <a:bodyPr/>
          <a:lstStyle/>
          <a:p>
            <a:fld id="{E4FF5570-FE69-4FDF-99DA-8CDE436443CD}"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3A1CB8A-CC46-473E-BAED-B264D45A45B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DB86486-090B-4251-B152-8050B4D26FD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CB8A-CC46-473E-BAED-B264D45A45B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86486-090B-4251-B152-8050B4D26FD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advClick="0"/>
    </mc:Choice>
    <mc:Fallback>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1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tags" Target="../tags/tag14.xml"/><Relationship Id="rId2" Type="http://schemas.openxmlformats.org/officeDocument/2006/relationships/image" Target="../media/image3.jpe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15.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16.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tags" Target="../tags/tag19.xml"/><Relationship Id="rId2" Type="http://schemas.openxmlformats.org/officeDocument/2006/relationships/image" Target="../media/image3.jpeg"/><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0.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3.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5.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6.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7.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8.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29.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0.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1.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3.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34.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image" Target="../media/image3.jpeg"/><Relationship Id="rId3" Type="http://schemas.openxmlformats.org/officeDocument/2006/relationships/tags" Target="../tags/tag35.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6.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7.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8.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39.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40.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tags" Target="../tags/tag43.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tags" Target="../tags/tag9.xml"/><Relationship Id="rId3" Type="http://schemas.openxmlformats.org/officeDocument/2006/relationships/image" Target="../media/image3.jpeg"/><Relationship Id="rId2" Type="http://schemas.openxmlformats.org/officeDocument/2006/relationships/tags" Target="../tags/tag8.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10.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tags" Target="../tags/tag1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tantia" panose="02030602050306030303" pitchFamily="18" charset="0"/>
            </a:endParaRPr>
          </a:p>
        </p:txBody>
      </p:sp>
      <p:sp>
        <p:nvSpPr>
          <p:cNvPr id="12" name="矩形 11"/>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7" name="矩形 16"/>
          <p:cNvSpPr/>
          <p:nvPr/>
        </p:nvSpPr>
        <p:spPr>
          <a:xfrm>
            <a:off x="941298" y="1618943"/>
            <a:ext cx="10272662" cy="2738120"/>
          </a:xfrm>
          <a:prstGeom prst="rect">
            <a:avLst/>
          </a:prstGeom>
        </p:spPr>
        <p:txBody>
          <a:bodyPr wrap="square">
            <a:spAutoFit/>
          </a:bodyPr>
          <a:lstStyle/>
          <a:p>
            <a:pPr algn="ctr"/>
            <a:r>
              <a:rPr lang="en-US" altLang="zh-CN" sz="3200" b="1" dirty="0"/>
              <a:t>CXL-ANNS: Software-Hardware Collaborative Memory Disaggregation and Computation for Billion-Scale Approximate Nearest Neighbor Search</a:t>
            </a:r>
            <a:endParaRPr lang="en-US" altLang="zh-CN" sz="3200" b="1" dirty="0"/>
          </a:p>
          <a:p>
            <a:pPr algn="ctr"/>
            <a:r>
              <a:rPr lang="en-US" altLang="zh-CN" sz="2000" dirty="0">
                <a:latin typeface="Times New Roman" panose="02020603050405020304" charset="0"/>
                <a:cs typeface="Times New Roman" panose="02020603050405020304" charset="0"/>
              </a:rPr>
              <a:t>CXL-ANNS</a:t>
            </a:r>
            <a:r>
              <a:rPr lang="zh-CN" altLang="en-US" sz="2000" dirty="0">
                <a:latin typeface="Times New Roman" panose="02020603050405020304" charset="0"/>
                <a:cs typeface="Times New Roman" panose="02020603050405020304" charset="0"/>
              </a:rPr>
              <a:t>：用于十亿级近似最近邻搜索的软硬件协同内存</a:t>
            </a:r>
            <a:r>
              <a:rPr lang="zh-CN" altLang="en-US" sz="2000" dirty="0">
                <a:latin typeface="Times New Roman" panose="02020603050405020304" charset="0"/>
                <a:cs typeface="Times New Roman" panose="02020603050405020304" charset="0"/>
              </a:rPr>
              <a:t>分离和计算</a:t>
            </a:r>
            <a:endParaRPr lang="en-US" altLang="zh-CN" sz="2000" dirty="0">
              <a:latin typeface="Times New Roman" panose="02020603050405020304" charset="0"/>
              <a:cs typeface="Times New Roman" panose="02020603050405020304" charset="0"/>
            </a:endParaRPr>
          </a:p>
          <a:p>
            <a:pPr algn="ctr"/>
            <a:endParaRPr lang="en-US" altLang="zh-CN" sz="3200" dirty="0">
              <a:latin typeface="Times New Roman" panose="02020603050405020304" charset="0"/>
              <a:cs typeface="Times New Roman" panose="02020603050405020304" charset="0"/>
            </a:endParaRPr>
          </a:p>
          <a:p>
            <a:pPr algn="ct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2023 USENIX Annual Technical Conference</a:t>
            </a:r>
            <a:r>
              <a:rPr lang="zh-CN" altLang="en-US"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p:txBody>
      </p:sp>
      <p:sp>
        <p:nvSpPr>
          <p:cNvPr id="20" name="矩形 19"/>
          <p:cNvSpPr/>
          <p:nvPr/>
        </p:nvSpPr>
        <p:spPr>
          <a:xfrm>
            <a:off x="4376483" y="4795408"/>
            <a:ext cx="3213735" cy="829945"/>
          </a:xfrm>
          <a:prstGeom prst="rect">
            <a:avLst/>
          </a:prstGeom>
        </p:spPr>
        <p:txBody>
          <a:bodyPr wrap="none">
            <a:spAutoFit/>
          </a:bodyPr>
          <a:lstStyle/>
          <a:p>
            <a:pPr algn="ctr"/>
            <a:r>
              <a:rPr lang="zh-CN" altLang="en-US" sz="2400" b="1" dirty="0">
                <a:solidFill>
                  <a:srgbClr val="4747BA"/>
                </a:solidFill>
                <a:latin typeface="Constantia" panose="02030602050306030303" pitchFamily="18" charset="0"/>
              </a:rPr>
              <a:t>汇报人：秦杰</a:t>
            </a:r>
            <a:endParaRPr lang="zh-CN" altLang="en-US" sz="2400" b="1" dirty="0">
              <a:solidFill>
                <a:srgbClr val="4747BA"/>
              </a:solidFill>
              <a:latin typeface="Constantia" panose="02030602050306030303" pitchFamily="18" charset="0"/>
            </a:endParaRPr>
          </a:p>
          <a:p>
            <a:pPr algn="ctr"/>
            <a:r>
              <a:rPr lang="zh-CN" altLang="en-US" sz="2400" b="1" dirty="0">
                <a:solidFill>
                  <a:srgbClr val="4747BA"/>
                </a:solidFill>
                <a:latin typeface="Constantia" panose="02030602050306030303" pitchFamily="18" charset="0"/>
              </a:rPr>
              <a:t>时间：</a:t>
            </a:r>
            <a:r>
              <a:rPr lang="en-US" altLang="zh-CN" sz="2400" b="1" dirty="0">
                <a:solidFill>
                  <a:srgbClr val="4747BA"/>
                </a:solidFill>
                <a:latin typeface="Times New Roman" panose="02020603050405020304" charset="0"/>
                <a:cs typeface="Times New Roman" panose="02020603050405020304" charset="0"/>
              </a:rPr>
              <a:t>2023年11</a:t>
            </a:r>
            <a:r>
              <a:rPr lang="zh-CN" altLang="en-US" sz="2400" b="1" dirty="0">
                <a:solidFill>
                  <a:srgbClr val="4747BA"/>
                </a:solidFill>
                <a:latin typeface="Times New Roman" panose="02020603050405020304" charset="0"/>
                <a:cs typeface="Times New Roman" panose="02020603050405020304" charset="0"/>
              </a:rPr>
              <a:t>月</a:t>
            </a:r>
            <a:r>
              <a:rPr lang="en-US" altLang="zh-CN" sz="2400" b="1" dirty="0">
                <a:solidFill>
                  <a:srgbClr val="4747BA"/>
                </a:solidFill>
                <a:latin typeface="Times New Roman" panose="02020603050405020304" charset="0"/>
                <a:cs typeface="Times New Roman" panose="02020603050405020304" charset="0"/>
              </a:rPr>
              <a:t>30</a:t>
            </a:r>
            <a:r>
              <a:rPr lang="zh-CN" altLang="en-US" sz="2400" b="1" dirty="0">
                <a:solidFill>
                  <a:srgbClr val="4747BA"/>
                </a:solidFill>
                <a:latin typeface="Times New Roman" panose="02020603050405020304" charset="0"/>
                <a:cs typeface="Times New Roman" panose="02020603050405020304" charset="0"/>
              </a:rPr>
              <a:t>日</a:t>
            </a:r>
            <a:endParaRPr lang="zh-CN" altLang="en-US" sz="2400" b="1" dirty="0">
              <a:solidFill>
                <a:srgbClr val="4747BA"/>
              </a:solidFill>
              <a:latin typeface="Times New Roman" panose="02020603050405020304" charset="0"/>
              <a:cs typeface="Times New Roman" panose="02020603050405020304" charset="0"/>
            </a:endParaRPr>
          </a:p>
        </p:txBody>
      </p:sp>
      <p:sp>
        <p:nvSpPr>
          <p:cNvPr id="16"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Qinjie | HUST</a:t>
            </a:r>
            <a:endParaRPr lang="zh-CN" altLang="en-US" sz="1400" b="1" dirty="0">
              <a:solidFill>
                <a:schemeClr val="bg1"/>
              </a:solidFill>
              <a:latin typeface="Constantia" panose="02030602050306030303" pitchFamily="18" charset="0"/>
            </a:endParaRPr>
          </a:p>
        </p:txBody>
      </p:sp>
      <p:pic>
        <p:nvPicPr>
          <p:cNvPr id="15" name="图片 14"/>
          <p:cNvPicPr>
            <a:picLocks noChangeAspect="1"/>
          </p:cNvPicPr>
          <p:nvPr/>
        </p:nvPicPr>
        <p:blipFill>
          <a:blip r:embed="rId1"/>
          <a:stretch>
            <a:fillRect/>
          </a:stretch>
        </p:blipFill>
        <p:spPr>
          <a:xfrm>
            <a:off x="410845" y="273050"/>
            <a:ext cx="2916555" cy="630555"/>
          </a:xfrm>
          <a:prstGeom prst="rect">
            <a:avLst/>
          </a:prstGeom>
        </p:spPr>
      </p:pic>
      <p:sp>
        <p:nvSpPr>
          <p:cNvPr id="19"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5" name="图片 4"/>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9408160" y="320040"/>
            <a:ext cx="2563495" cy="583565"/>
          </a:xfrm>
          <a:prstGeom prst="rect">
            <a:avLst/>
          </a:prstGeom>
        </p:spPr>
      </p:pic>
      <p:sp>
        <p:nvSpPr>
          <p:cNvPr id="24" name="日期占位符 7"/>
          <p:cNvSpPr>
            <a:spLocks noGrp="1"/>
          </p:cNvSpPr>
          <p:nvPr>
            <p:ph type="dt" sz="half" idx="10"/>
            <p:custDataLst>
              <p:tags r:id="rId4"/>
            </p:custDataLst>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Click="0" advTm="8541"/>
    </mc:Choice>
    <mc:Fallback>
      <p:transition advClick="0" advTm="85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290" y="166370"/>
            <a:ext cx="7543800" cy="556260"/>
          </a:xfrm>
          <a:prstGeom prst="rect">
            <a:avLst/>
          </a:prstGeom>
          <a:noFill/>
        </p:spPr>
        <p:txBody>
          <a:bodyPr wrap="square" rtlCol="0">
            <a:noAutofit/>
          </a:bodyPr>
          <a:lstStyle/>
          <a:p>
            <a:pPr lvl="0">
              <a:lnSpc>
                <a:spcPct val="90000"/>
              </a:lnSpc>
              <a:spcBef>
                <a:spcPts val="1000"/>
              </a:spcBef>
              <a:defRPr/>
            </a:pP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CXL</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sym typeface="+mn-ea"/>
              </a:rPr>
              <a:t>基线架构</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问题</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nSpc>
                <a:spcPct val="90000"/>
              </a:lnSpc>
              <a:spcBef>
                <a:spcPts val="1000"/>
              </a:spcBef>
              <a:defRPr/>
            </a:pP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639591" y="1909876"/>
            <a:ext cx="6027730" cy="3558540"/>
          </a:xfrm>
          <a:prstGeom prst="rect">
            <a:avLst/>
          </a:prstGeom>
          <a:noFill/>
        </p:spPr>
        <p:txBody>
          <a:bodyPr wrap="square" rtlCol="0">
            <a:spAutoFit/>
          </a:bodyPr>
          <a:lstStyle/>
          <a:p>
            <a:pPr lvl="0">
              <a:spcAft>
                <a:spcPts val="1000"/>
              </a:spcAft>
            </a:pPr>
            <a:r>
              <a:rPr lang="en-US" altLang="zh-CN" sz="2400" dirty="0">
                <a:latin typeface="Times New Roman" panose="02020603050405020304" charset="0"/>
                <a:cs typeface="Times New Roman" panose="02020603050405020304" charset="0"/>
              </a:rPr>
              <a:t>由于 CXL </a:t>
            </a:r>
            <a:r>
              <a:rPr lang="en-US" altLang="zh-CN" sz="2400" b="1" dirty="0">
                <a:latin typeface="Times New Roman" panose="02020603050405020304" charset="0"/>
                <a:cs typeface="Times New Roman" panose="02020603050405020304" charset="0"/>
              </a:rPr>
              <a:t>远内存特性</a:t>
            </a:r>
            <a:r>
              <a:rPr lang="en-US" altLang="zh-CN" sz="2400" dirty="0">
                <a:latin typeface="Times New Roman" panose="02020603050405020304" charset="0"/>
                <a:cs typeface="Times New Roman" panose="02020603050405020304" charset="0"/>
              </a:rPr>
              <a:t>和每个内存请求都需要 CXL </a:t>
            </a:r>
            <a:r>
              <a:rPr lang="en-US" altLang="zh-CN" sz="2400" b="1" dirty="0">
                <a:latin typeface="Times New Roman" panose="02020603050405020304" charset="0"/>
                <a:cs typeface="Times New Roman" panose="02020603050405020304" charset="0"/>
              </a:rPr>
              <a:t>协议转换</a:t>
            </a:r>
            <a:r>
              <a:rPr lang="en-US" altLang="zh-CN" sz="2400" dirty="0">
                <a:latin typeface="Times New Roman" panose="02020603050405020304" charset="0"/>
                <a:cs typeface="Times New Roman" panose="02020603050405020304" charset="0"/>
              </a:rPr>
              <a:t>，导致搜索性能显着下降。</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latin typeface="Times New Roman" panose="02020603050405020304" charset="0"/>
                <a:cs typeface="Times New Roman" panose="02020603050405020304" charset="0"/>
              </a:rPr>
              <a:t>CXL内存访问时延要比本地内存访问大很多，不能满足</a:t>
            </a:r>
            <a:r>
              <a:rPr lang="zh-CN" altLang="en-US" sz="2400" dirty="0">
                <a:latin typeface="Times New Roman" panose="02020603050405020304" charset="0"/>
                <a:cs typeface="Times New Roman" panose="02020603050405020304" charset="0"/>
              </a:rPr>
              <a:t>低时延</a:t>
            </a:r>
            <a:r>
              <a:rPr lang="en-US" altLang="zh-CN" sz="2400" dirty="0">
                <a:latin typeface="Times New Roman" panose="02020603050405020304" charset="0"/>
                <a:cs typeface="Times New Roman" panose="02020603050405020304" charset="0"/>
              </a:rPr>
              <a:t>需求。</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latin typeface="Times New Roman" panose="02020603050405020304" charset="0"/>
                <a:cs typeface="Times New Roman" panose="02020603050405020304" charset="0"/>
              </a:rPr>
              <a:t>与</a:t>
            </a:r>
            <a:r>
              <a:rPr lang="zh-CN" altLang="en-US" sz="2400" dirty="0">
                <a:latin typeface="Times New Roman" panose="02020603050405020304" charset="0"/>
                <a:cs typeface="Times New Roman" panose="02020603050405020304" charset="0"/>
              </a:rPr>
              <a:t>无限</a:t>
            </a:r>
            <a:r>
              <a:rPr lang="en-US" altLang="zh-CN" sz="2400" dirty="0">
                <a:latin typeface="Times New Roman" panose="02020603050405020304" charset="0"/>
                <a:cs typeface="Times New Roman" panose="02020603050405020304" charset="0"/>
              </a:rPr>
              <a:t>DRAM</a:t>
            </a:r>
            <a:r>
              <a:rPr lang="zh-CN" altLang="en-US" sz="2400" dirty="0">
                <a:latin typeface="Times New Roman" panose="02020603050405020304" charset="0"/>
                <a:cs typeface="Times New Roman" panose="02020603050405020304" charset="0"/>
              </a:rPr>
              <a:t>的</a:t>
            </a:r>
            <a:r>
              <a:rPr lang="en-US" altLang="zh-CN" sz="2400" dirty="0">
                <a:latin typeface="Times New Roman" panose="02020603050405020304" charset="0"/>
                <a:cs typeface="Times New Roman" panose="02020603050405020304" charset="0"/>
              </a:rPr>
              <a:t>Oracle相比，搜索性能平均下降了 3.9×</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那么如何优化呢？</a:t>
            </a:r>
            <a:endParaRPr lang="en-US" altLang="zh-CN" sz="2400"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7214235" y="1530350"/>
            <a:ext cx="4220845" cy="432181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25672"/>
    </mc:Choice>
    <mc:Fallback>
      <p:transition advClick="0" advTm="2567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89280"/>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分析</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的节点级关系</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149860" y="1569720"/>
            <a:ext cx="6161405" cy="4169410"/>
          </a:xfrm>
          <a:prstGeom prst="rect">
            <a:avLst/>
          </a:prstGeom>
          <a:noFill/>
        </p:spPr>
        <p:txBody>
          <a:bodyPr wrap="square" rtlCol="0">
            <a:spAutoFit/>
          </a:bodyPr>
          <a:lstStyle/>
          <a:p>
            <a:pPr lvl="0">
              <a:spcAft>
                <a:spcPts val="1000"/>
              </a:spcAft>
            </a:pPr>
            <a:r>
              <a:rPr lang="en-US" altLang="zh-CN" sz="2400" dirty="0">
                <a:latin typeface="Times New Roman" panose="02020603050405020304" charset="0"/>
                <a:cs typeface="Times New Roman" panose="02020603050405020304" charset="0"/>
              </a:rPr>
              <a:t>所有的图都从一个唯一的、单个的入口节点开始遍历</a:t>
            </a:r>
            <a:r>
              <a:rPr lang="zh-CN" altLang="en-US" sz="2400" dirty="0">
                <a:latin typeface="Times New Roman" panose="02020603050405020304" charset="0"/>
                <a:cs typeface="Times New Roman" panose="02020603050405020304" charset="0"/>
              </a:rPr>
              <a:t>。这意味着</a:t>
            </a:r>
            <a:r>
              <a:rPr lang="zh-CN" altLang="en-US" sz="2400" b="1" dirty="0">
                <a:latin typeface="Times New Roman" panose="02020603050405020304" charset="0"/>
                <a:cs typeface="Times New Roman" panose="02020603050405020304" charset="0"/>
              </a:rPr>
              <a:t>ANNS的图遍历会更频繁地访问更靠近入口节点的节点</a:t>
            </a:r>
            <a:r>
              <a:rPr lang="zh-CN" altLang="en-US"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a:p>
            <a:pPr lvl="0">
              <a:spcAft>
                <a:spcPts val="1000"/>
              </a:spcAft>
            </a:pPr>
            <a:r>
              <a:rPr lang="zh-CN" altLang="en-US" sz="2400" dirty="0">
                <a:latin typeface="Times New Roman" panose="02020603050405020304" charset="0"/>
                <a:cs typeface="Times New Roman" panose="02020603050405020304" charset="0"/>
              </a:rPr>
              <a:t>节点B总是被访问，以服务于一组给定的kNN查询，而节点G很难访问。</a:t>
            </a:r>
            <a:endParaRPr lang="zh-CN" altLang="en-US" sz="2400" dirty="0">
              <a:latin typeface="Times New Roman" panose="02020603050405020304" charset="0"/>
              <a:cs typeface="Times New Roman" panose="02020603050405020304" charset="0"/>
            </a:endParaRPr>
          </a:p>
          <a:p>
            <a:pPr lvl="0">
              <a:spcAft>
                <a:spcPts val="1000"/>
              </a:spcAft>
            </a:pPr>
            <a:r>
              <a:rPr lang="zh-CN" altLang="en-US" sz="2400" dirty="0">
                <a:latin typeface="Times New Roman" panose="02020603050405020304" charset="0"/>
                <a:cs typeface="Times New Roman" panose="02020603050405020304" charset="0"/>
              </a:rPr>
              <a:t>在1</a:t>
            </a:r>
            <a:r>
              <a:rPr lang="en-US" altLang="zh-CN" sz="2400" dirty="0">
                <a:latin typeface="Times New Roman" panose="02020603050405020304" charset="0"/>
                <a:cs typeface="Times New Roman" panose="02020603050405020304" charset="0"/>
              </a:rPr>
              <a:t>00000</a:t>
            </a:r>
            <a:r>
              <a:rPr lang="zh-CN" altLang="en-US" sz="2400" dirty="0">
                <a:latin typeface="Times New Roman" panose="02020603050405020304" charset="0"/>
                <a:cs typeface="Times New Roman" panose="02020603050405020304" charset="0"/>
              </a:rPr>
              <a:t>次 kNN搜索中最常访问的节点位于2</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3边跳中。</a:t>
            </a:r>
            <a:endParaRPr lang="zh-CN" altLang="en-US" sz="2400" dirty="0">
              <a:latin typeface="Times New Roman" panose="02020603050405020304" charset="0"/>
              <a:cs typeface="Times New Roman" panose="02020603050405020304" charset="0"/>
            </a:endParaRPr>
          </a:p>
          <a:p>
            <a:pPr lvl="0">
              <a:spcAft>
                <a:spcPts val="1000"/>
              </a:spcAft>
            </a:pPr>
            <a:r>
              <a:rPr lang="zh-CN" altLang="en-US" sz="2400" dirty="0">
                <a:latin typeface="Times New Roman" panose="02020603050405020304" charset="0"/>
                <a:cs typeface="Times New Roman" panose="02020603050405020304" charset="0"/>
              </a:rPr>
              <a:t>考虑，分配关于最内部节点（距离入口节点）</a:t>
            </a:r>
            <a:r>
              <a:rPr lang="zh-CN" altLang="en-US" sz="2400" dirty="0">
                <a:latin typeface="Times New Roman" panose="02020603050405020304" charset="0"/>
                <a:cs typeface="Times New Roman" panose="02020603050405020304" charset="0"/>
                <a:sym typeface="+mn-ea"/>
              </a:rPr>
              <a:t>图和向量数据</a:t>
            </a:r>
            <a:r>
              <a:rPr lang="zh-CN" altLang="en-US" sz="2400" dirty="0">
                <a:latin typeface="Times New Roman" panose="02020603050405020304" charset="0"/>
                <a:cs typeface="Times New Roman" panose="02020603050405020304" charset="0"/>
              </a:rPr>
              <a:t>到本地</a:t>
            </a:r>
            <a:r>
              <a:rPr lang="en-US" altLang="zh-CN" sz="2400" dirty="0">
                <a:latin typeface="Times New Roman" panose="02020603050405020304" charset="0"/>
                <a:cs typeface="Times New Roman" panose="02020603050405020304" charset="0"/>
              </a:rPr>
              <a:t>DRAM</a:t>
            </a:r>
            <a:r>
              <a:rPr lang="zh-CN" altLang="en-US" sz="2400" dirty="0">
                <a:latin typeface="Times New Roman" panose="02020603050405020304" charset="0"/>
                <a:cs typeface="Times New Roman" panose="02020603050405020304" charset="0"/>
              </a:rPr>
              <a:t>。将所有其他节点分配给底层的CXL EPs。</a:t>
            </a:r>
            <a:endParaRPr lang="zh-CN" altLang="en-US" sz="2400" dirty="0">
              <a:latin typeface="Times New Roman" panose="02020603050405020304" charset="0"/>
              <a:cs typeface="Times New Roman" panose="02020603050405020304" charset="0"/>
            </a:endParaRPr>
          </a:p>
        </p:txBody>
      </p:sp>
      <p:pic>
        <p:nvPicPr>
          <p:cNvPr id="4" name="图片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6254750" y="2033905"/>
            <a:ext cx="5861050" cy="31769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21214"/>
    </mc:Choice>
    <mc:Fallback>
      <p:transition advClick="0" advTm="2121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89280"/>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分析</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的开销</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1" y="1475536"/>
            <a:ext cx="6015210" cy="4461510"/>
          </a:xfrm>
          <a:prstGeom prst="rect">
            <a:avLst/>
          </a:prstGeom>
          <a:noFill/>
        </p:spPr>
        <p:txBody>
          <a:bodyPr wrap="square" rtlCol="0">
            <a:spAutoFit/>
          </a:bodyPr>
          <a:lstStyle/>
          <a:p>
            <a:pPr lvl="0">
              <a:spcAft>
                <a:spcPts val="1000"/>
              </a:spcAft>
            </a:pPr>
            <a:r>
              <a:rPr lang="en-US" altLang="zh-CN" sz="2400" dirty="0">
                <a:latin typeface="Times New Roman" panose="02020603050405020304" charset="0"/>
                <a:cs typeface="Times New Roman" panose="02020603050405020304" charset="0"/>
              </a:rPr>
              <a:t>为了分析十亿点 ANNS 的关键路径，我们将端到端 kNN 搜索任务分解为四个不同的子任务</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i）候选更新</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ii）内存访问</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iii）距离计算的计算分数</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iv）图遍历</a:t>
            </a:r>
            <a:endParaRPr lang="en-US" altLang="zh-CN" sz="2400" dirty="0">
              <a:latin typeface="Times New Roman" panose="02020603050405020304" charset="0"/>
              <a:cs typeface="Times New Roman" panose="02020603050405020304" charset="0"/>
            </a:endParaRPr>
          </a:p>
          <a:p>
            <a:pPr lvl="0">
              <a:spcAft>
                <a:spcPts val="1000"/>
              </a:spcAft>
            </a:pPr>
            <a:endParaRPr lang="en-US" altLang="zh-CN"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然后我们测量了使用无限DRAM中的Oracle系统</a:t>
            </a:r>
            <a:r>
              <a:rPr lang="zh-CN" altLang="en-US" sz="2400" dirty="0">
                <a:latin typeface="Times New Roman" panose="02020603050405020304" charset="0"/>
                <a:cs typeface="Times New Roman" panose="02020603050405020304" charset="0"/>
              </a:rPr>
              <a:t>重</a:t>
            </a:r>
            <a:r>
              <a:rPr lang="en-US" altLang="zh-CN" sz="2400" dirty="0">
                <a:latin typeface="Times New Roman" panose="02020603050405020304" charset="0"/>
                <a:cs typeface="Times New Roman" panose="02020603050405020304" charset="0"/>
              </a:rPr>
              <a:t>每个子任务的延迟。</a:t>
            </a:r>
            <a:endParaRPr lang="zh-CN" altLang="en-US" sz="2400" dirty="0">
              <a:latin typeface="Times New Roman" panose="02020603050405020304" charset="0"/>
              <a:cs typeface="Times New Roman" panose="02020603050405020304" charset="0"/>
            </a:endParaRPr>
          </a:p>
        </p:txBody>
      </p:sp>
      <p:pic>
        <p:nvPicPr>
          <p:cNvPr id="2" name="Picture"/>
          <p:cNvPicPr/>
          <p:nvPr/>
        </p:nvPicPr>
        <p:blipFill>
          <a:blip r:embed="rId1"/>
          <a:stretch>
            <a:fillRect/>
          </a:stretch>
        </p:blipFill>
        <p:spPr bwMode="auto">
          <a:xfrm>
            <a:off x="6577965" y="1267460"/>
            <a:ext cx="5227955" cy="4730115"/>
          </a:xfrm>
          <a:prstGeom prst="rect">
            <a:avLst/>
          </a:prstGeom>
          <a:noFill/>
          <a:ln w="9525">
            <a:noFill/>
          </a:ln>
        </p:spPr>
      </p:pic>
      <p:pic>
        <p:nvPicPr>
          <p:cNvPr id="4" name="图片 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11847"/>
    </mc:Choice>
    <mc:Fallback>
      <p:transition advClick="0" advTm="1184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分析</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的开销</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1" y="1173276"/>
            <a:ext cx="6015210" cy="5036185"/>
          </a:xfrm>
          <a:prstGeom prst="rect">
            <a:avLst/>
          </a:prstGeom>
          <a:noFill/>
        </p:spPr>
        <p:txBody>
          <a:bodyPr wrap="square" rtlCol="0">
            <a:spAutoFit/>
          </a:bodyPr>
          <a:lstStyle/>
          <a:p>
            <a:pPr lvl="0">
              <a:spcAft>
                <a:spcPts val="1000"/>
              </a:spcAft>
            </a:pPr>
            <a:r>
              <a:rPr lang="en-US" altLang="zh-CN" sz="2400" dirty="0">
                <a:latin typeface="Times New Roman" panose="02020603050405020304" charset="0"/>
                <a:cs typeface="Times New Roman" panose="02020603050405020304" charset="0"/>
              </a:rPr>
              <a:t>可以发现距离计算最耗时，基本上占据了80%。造成这种差异的根本原因是</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  距离计算需要</a:t>
            </a:r>
            <a:r>
              <a:rPr lang="en-US" altLang="zh-CN" sz="2400" b="1" dirty="0">
                <a:latin typeface="Times New Roman" panose="02020603050405020304" charset="0"/>
                <a:cs typeface="Times New Roman" panose="02020603050405020304" charset="0"/>
              </a:rPr>
              <a:t>大量的嵌入表查找</a:t>
            </a:r>
            <a:r>
              <a:rPr lang="en-US" altLang="zh-CN" sz="2400" dirty="0">
                <a:latin typeface="Times New Roman" panose="02020603050405020304" charset="0"/>
                <a:cs typeface="Times New Roman" panose="02020603050405020304" charset="0"/>
              </a:rPr>
              <a:t>来确定 ANNS 访问的所有节点的数据向量。</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  由于其</a:t>
            </a:r>
            <a:r>
              <a:rPr lang="en-US" altLang="zh-CN" sz="2400" b="1" dirty="0">
                <a:latin typeface="Times New Roman" panose="02020603050405020304" charset="0"/>
                <a:cs typeface="Times New Roman" panose="02020603050405020304" charset="0"/>
              </a:rPr>
              <a:t>高维度</a:t>
            </a:r>
            <a:r>
              <a:rPr lang="en-US" altLang="zh-CN" sz="2400" dirty="0">
                <a:latin typeface="Times New Roman" panose="02020603050405020304" charset="0"/>
                <a:cs typeface="Times New Roman" panose="02020603050405020304" charset="0"/>
              </a:rPr>
              <a:t>，ANNS 使用的数据向量比图数据的长度大 2.0 倍</a:t>
            </a:r>
            <a:r>
              <a:rPr lang="zh-CN" altLang="en-US" sz="2400" dirty="0">
                <a:latin typeface="Times New Roman" panose="02020603050405020304" charset="0"/>
                <a:cs typeface="Times New Roman" panose="02020603050405020304" charset="0"/>
              </a:rPr>
              <a:t>（传输开销）</a:t>
            </a:r>
            <a:endParaRPr lang="en-US" altLang="zh-CN" sz="2400" dirty="0">
              <a:latin typeface="Times New Roman" panose="02020603050405020304" charset="0"/>
              <a:cs typeface="Times New Roman" panose="02020603050405020304" charset="0"/>
            </a:endParaRPr>
          </a:p>
          <a:p>
            <a:pPr lvl="0">
              <a:spcAft>
                <a:spcPts val="1000"/>
              </a:spcAft>
            </a:pP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所以我们可以尝试在距离计算和数据传输方面入手优化。如果</a:t>
            </a:r>
            <a:r>
              <a:rPr lang="en-US" altLang="zh-CN" sz="2400" b="1" dirty="0">
                <a:latin typeface="Times New Roman" panose="02020603050405020304" charset="0"/>
                <a:cs typeface="Times New Roman" panose="02020603050405020304" charset="0"/>
              </a:rPr>
              <a:t>每个EP内部</a:t>
            </a:r>
            <a:r>
              <a:rPr lang="en-US" altLang="zh-CN" sz="2400" dirty="0">
                <a:latin typeface="Times New Roman" panose="02020603050405020304" charset="0"/>
                <a:cs typeface="Times New Roman" panose="02020603050405020304" charset="0"/>
              </a:rPr>
              <a:t>有足够的数据能够快速完成距离的计算的话，就可以在优化计算速度之余，只传输一个</a:t>
            </a:r>
            <a:r>
              <a:rPr lang="en-US" altLang="zh-CN" sz="2400" b="1" dirty="0">
                <a:latin typeface="Times New Roman" panose="02020603050405020304" charset="0"/>
                <a:cs typeface="Times New Roman" panose="02020603050405020304" charset="0"/>
              </a:rPr>
              <a:t>距离标量</a:t>
            </a:r>
            <a:r>
              <a:rPr lang="en-US" altLang="zh-CN" sz="2400" dirty="0">
                <a:latin typeface="Times New Roman" panose="02020603050405020304" charset="0"/>
                <a:cs typeface="Times New Roman" panose="02020603050405020304" charset="0"/>
              </a:rPr>
              <a:t>给CPU，减少数据传输量，优化上面的问题。</a:t>
            </a:r>
            <a:endParaRPr lang="en-US" altLang="zh-CN" sz="2400" dirty="0">
              <a:latin typeface="Times New Roman" panose="02020603050405020304" charset="0"/>
              <a:cs typeface="Times New Roman" panose="02020603050405020304" charset="0"/>
            </a:endParaRPr>
          </a:p>
        </p:txBody>
      </p:sp>
      <p:pic>
        <p:nvPicPr>
          <p:cNvPr id="2" name="Picture"/>
          <p:cNvPicPr/>
          <p:nvPr/>
        </p:nvPicPr>
        <p:blipFill>
          <a:blip r:embed="rId1"/>
          <a:stretch>
            <a:fillRect/>
          </a:stretch>
        </p:blipFill>
        <p:spPr bwMode="auto">
          <a:xfrm>
            <a:off x="6569075" y="1251585"/>
            <a:ext cx="5025390" cy="4624070"/>
          </a:xfrm>
          <a:prstGeom prst="rect">
            <a:avLst/>
          </a:prstGeom>
          <a:noFill/>
          <a:ln w="9525">
            <a:noFill/>
          </a:ln>
        </p:spPr>
      </p:pic>
      <p:pic>
        <p:nvPicPr>
          <p:cNvPr id="4" name="图片 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22757"/>
    </mc:Choice>
    <mc:Fallback>
      <p:transition advClick="0" advTm="2275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优化工作总览</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509905" y="1274445"/>
            <a:ext cx="11172190" cy="4939665"/>
          </a:xfrm>
          <a:prstGeom prst="rect">
            <a:avLst/>
          </a:prstGeom>
          <a:noFill/>
        </p:spPr>
        <p:txBody>
          <a:bodyPr wrap="square" rtlCol="0">
            <a:noAutofit/>
          </a:bodyPr>
          <a:lstStyle/>
          <a:p>
            <a:pPr fontAlgn="auto">
              <a:lnSpc>
                <a:spcPct val="100000"/>
              </a:lnSpc>
              <a:spcBef>
                <a:spcPts val="900"/>
              </a:spcBef>
              <a:spcAft>
                <a:spcPts val="900"/>
              </a:spcAft>
            </a:pPr>
            <a:r>
              <a:rPr lang="en-US" altLang="zh-CN" dirty="0">
                <a:latin typeface="Times New Roman" panose="02020603050405020304" charset="0"/>
                <a:cs typeface="Times New Roman" panose="02020603050405020304" charset="0"/>
              </a:rPr>
              <a:t>作者主要围绕四个方面进行</a:t>
            </a:r>
            <a:r>
              <a:rPr lang="zh-CN" altLang="en-US" dirty="0">
                <a:latin typeface="Times New Roman" panose="02020603050405020304" charset="0"/>
                <a:cs typeface="Times New Roman" panose="02020603050405020304" charset="0"/>
              </a:rPr>
              <a:t>优化</a:t>
            </a:r>
            <a:r>
              <a:rPr lang="en-US" altLang="zh-CN" dirty="0">
                <a:latin typeface="Times New Roman" panose="02020603050405020304" charset="0"/>
                <a:cs typeface="Times New Roman" panose="02020603050405020304" charset="0"/>
              </a:rPr>
              <a:t>：</a:t>
            </a:r>
            <a:endParaRPr lang="en-US" altLang="zh-CN" dirty="0">
              <a:latin typeface="Times New Roman" panose="02020603050405020304" charset="0"/>
              <a:cs typeface="Times New Roman" panose="02020603050405020304" charset="0"/>
            </a:endParaRPr>
          </a:p>
          <a:p>
            <a:pPr fontAlgn="auto">
              <a:lnSpc>
                <a:spcPct val="100000"/>
              </a:lnSpc>
              <a:spcBef>
                <a:spcPts val="900"/>
              </a:spcBef>
              <a:spcAft>
                <a:spcPts val="900"/>
              </a:spcAft>
            </a:pPr>
            <a:r>
              <a:rPr lang="en-US" altLang="zh-CN" dirty="0">
                <a:latin typeface="Times New Roman" panose="02020603050405020304" charset="0"/>
                <a:cs typeface="Times New Roman" panose="02020603050405020304" charset="0"/>
              </a:rPr>
              <a:t>（1）根据节点关系进行缓存</a:t>
            </a:r>
            <a:endParaRPr lang="en-US" altLang="zh-CN" dirty="0">
              <a:latin typeface="Times New Roman" panose="02020603050405020304" charset="0"/>
              <a:cs typeface="Times New Roman" panose="02020603050405020304" charset="0"/>
            </a:endParaRPr>
          </a:p>
          <a:p>
            <a:pPr lvl="1" indent="0" fontAlgn="auto">
              <a:lnSpc>
                <a:spcPct val="100000"/>
              </a:lnSpc>
              <a:spcBef>
                <a:spcPts val="900"/>
              </a:spcBef>
              <a:spcAft>
                <a:spcPts val="900"/>
              </a:spcAft>
              <a:buFont typeface="Arial" panose="020B0604020202020204" pitchFamily="34" charset="0"/>
              <a:buNone/>
            </a:pPr>
            <a:r>
              <a:rPr lang="en-US" altLang="zh-CN" dirty="0">
                <a:latin typeface="Times New Roman" panose="02020603050405020304" charset="0"/>
                <a:cs typeface="Times New Roman" panose="02020603050405020304" charset="0"/>
              </a:rPr>
              <a:t>CXL-ANNS 考虑节点级关系，并将邻居缓存在本地内存中，这些邻居应该</a:t>
            </a:r>
            <a:r>
              <a:rPr lang="zh-CN" altLang="en-US" dirty="0">
                <a:latin typeface="Times New Roman" panose="02020603050405020304" charset="0"/>
                <a:cs typeface="Times New Roman" panose="02020603050405020304" charset="0"/>
              </a:rPr>
              <a:t>是</a:t>
            </a:r>
            <a:r>
              <a:rPr lang="en-US" altLang="zh-CN" dirty="0">
                <a:latin typeface="Times New Roman" panose="02020603050405020304" charset="0"/>
                <a:cs typeface="Times New Roman" panose="02020603050405020304" charset="0"/>
              </a:rPr>
              <a:t>最频繁地访问</a:t>
            </a:r>
            <a:r>
              <a:rPr lang="zh-CN" altLang="en-US" dirty="0">
                <a:latin typeface="Times New Roman" panose="02020603050405020304" charset="0"/>
                <a:cs typeface="Times New Roman" panose="02020603050405020304" charset="0"/>
              </a:rPr>
              <a:t>的</a:t>
            </a:r>
            <a:endParaRPr lang="en-US" altLang="zh-CN" dirty="0">
              <a:latin typeface="Times New Roman" panose="02020603050405020304" charset="0"/>
              <a:cs typeface="Times New Roman" panose="02020603050405020304" charset="0"/>
            </a:endParaRPr>
          </a:p>
          <a:p>
            <a:pPr fontAlgn="auto">
              <a:lnSpc>
                <a:spcPct val="100000"/>
              </a:lnSpc>
              <a:spcBef>
                <a:spcPts val="900"/>
              </a:spcBef>
              <a:spcAft>
                <a:spcPts val="900"/>
              </a:spcAft>
            </a:pPr>
            <a:r>
              <a:rPr lang="en-US" altLang="zh-CN" dirty="0">
                <a:latin typeface="Times New Roman" panose="02020603050405020304" charset="0"/>
                <a:cs typeface="Times New Roman" panose="02020603050405020304" charset="0"/>
              </a:rPr>
              <a:t>（2）协同查询加速</a:t>
            </a:r>
            <a:endParaRPr lang="en-US" altLang="zh-CN" dirty="0">
              <a:latin typeface="Times New Roman" panose="02020603050405020304" charset="0"/>
              <a:cs typeface="Times New Roman" panose="02020603050405020304" charset="0"/>
            </a:endParaRPr>
          </a:p>
          <a:p>
            <a:pPr marL="742950" lvl="1" indent="-285750" fontAlgn="auto">
              <a:lnSpc>
                <a:spcPct val="100000"/>
              </a:lnSpc>
              <a:spcBef>
                <a:spcPts val="900"/>
              </a:spcBef>
              <a:spcAft>
                <a:spcPts val="900"/>
              </a:spcAft>
              <a:buFont typeface="Arial" panose="020B0604020202020204" pitchFamily="34" charset="0"/>
              <a:buChar char="•"/>
            </a:pPr>
            <a:r>
              <a:rPr lang="en-US" altLang="zh-CN" dirty="0">
                <a:latin typeface="Times New Roman" panose="02020603050405020304" charset="0"/>
                <a:cs typeface="Times New Roman" panose="02020603050405020304" charset="0"/>
              </a:rPr>
              <a:t>由于EP有缓存邻居节点数据，可以将距离计算就近交给EP，减少数据传输和CPU计算的负担</a:t>
            </a:r>
            <a:endParaRPr lang="en-US" altLang="zh-CN" dirty="0">
              <a:latin typeface="Times New Roman" panose="02020603050405020304" charset="0"/>
              <a:cs typeface="Times New Roman" panose="02020603050405020304" charset="0"/>
            </a:endParaRPr>
          </a:p>
          <a:p>
            <a:pPr marL="742950" lvl="1" indent="-285750" fontAlgn="auto">
              <a:lnSpc>
                <a:spcPct val="100000"/>
              </a:lnSpc>
              <a:spcBef>
                <a:spcPts val="900"/>
              </a:spcBef>
              <a:spcAft>
                <a:spcPts val="900"/>
              </a:spcAft>
              <a:buFont typeface="Arial" panose="020B0604020202020204" pitchFamily="34" charset="0"/>
              <a:buChar char="•"/>
            </a:pPr>
            <a:r>
              <a:rPr lang="en-US" altLang="zh-CN" dirty="0">
                <a:latin typeface="Times New Roman" panose="02020603050405020304" charset="0"/>
                <a:cs typeface="Times New Roman" panose="02020603050405020304" charset="0"/>
              </a:rPr>
              <a:t>设计协作流程，更好地利用</a:t>
            </a:r>
            <a:r>
              <a:rPr lang="zh-CN" altLang="en-US" dirty="0">
                <a:latin typeface="Times New Roman" panose="02020603050405020304" charset="0"/>
                <a:cs typeface="Times New Roman" panose="02020603050405020304" charset="0"/>
              </a:rPr>
              <a:t>主机</a:t>
            </a:r>
            <a:r>
              <a:rPr lang="en-US" altLang="zh-CN" dirty="0">
                <a:latin typeface="Times New Roman" panose="02020603050405020304" charset="0"/>
                <a:cs typeface="Times New Roman" panose="02020603050405020304" charset="0"/>
              </a:rPr>
              <a:t>CPU空闲时的计算资源</a:t>
            </a:r>
            <a:endParaRPr lang="en-US" altLang="zh-CN" dirty="0">
              <a:latin typeface="Times New Roman" panose="02020603050405020304" charset="0"/>
              <a:cs typeface="Times New Roman" panose="02020603050405020304" charset="0"/>
            </a:endParaRPr>
          </a:p>
          <a:p>
            <a:pPr fontAlgn="auto">
              <a:lnSpc>
                <a:spcPct val="100000"/>
              </a:lnSpc>
              <a:spcBef>
                <a:spcPts val="900"/>
              </a:spcBef>
              <a:spcAft>
                <a:spcPts val="900"/>
              </a:spcAft>
            </a:pPr>
            <a:r>
              <a:rPr lang="en-US" altLang="zh-CN" dirty="0">
                <a:latin typeface="Times New Roman" panose="02020603050405020304" charset="0"/>
                <a:cs typeface="Times New Roman" panose="02020603050405020304" charset="0"/>
              </a:rPr>
              <a:t>（3）使用访问预测和预取技术隐藏 CXL 内存池访问的延迟</a:t>
            </a:r>
            <a:endParaRPr lang="en-US" altLang="zh-CN" dirty="0">
              <a:latin typeface="Times New Roman" panose="02020603050405020304" charset="0"/>
              <a:cs typeface="Times New Roman" panose="02020603050405020304" charset="0"/>
            </a:endParaRPr>
          </a:p>
          <a:p>
            <a:pPr marL="742950" lvl="1" indent="-285750" fontAlgn="auto">
              <a:lnSpc>
                <a:spcPct val="100000"/>
              </a:lnSpc>
              <a:spcBef>
                <a:spcPts val="900"/>
              </a:spcBef>
              <a:spcAft>
                <a:spcPts val="900"/>
              </a:spcAft>
              <a:buFont typeface="Arial" panose="020B0604020202020204" pitchFamily="34" charset="0"/>
              <a:buChar char="•"/>
            </a:pPr>
            <a:r>
              <a:rPr lang="en-US" altLang="zh-CN" dirty="0">
                <a:latin typeface="Times New Roman" panose="02020603050405020304" charset="0"/>
                <a:cs typeface="Times New Roman" panose="02020603050405020304" charset="0"/>
              </a:rPr>
              <a:t>对于未缓存的节点，通过了解 ANNS 的图形遍历行为来预取一组最有可能很快访问的节点</a:t>
            </a:r>
            <a:endParaRPr lang="en-US" altLang="zh-CN" dirty="0">
              <a:latin typeface="Times New Roman" panose="02020603050405020304" charset="0"/>
              <a:cs typeface="Times New Roman" panose="02020603050405020304" charset="0"/>
            </a:endParaRPr>
          </a:p>
          <a:p>
            <a:pPr fontAlgn="auto">
              <a:lnSpc>
                <a:spcPct val="100000"/>
              </a:lnSpc>
              <a:spcBef>
                <a:spcPts val="900"/>
              </a:spcBef>
              <a:spcAft>
                <a:spcPts val="900"/>
              </a:spcAft>
            </a:pPr>
            <a:r>
              <a:rPr lang="en-US" altLang="zh-CN" dirty="0">
                <a:latin typeface="Times New Roman" panose="02020603050405020304" charset="0"/>
                <a:cs typeface="Times New Roman" panose="02020603050405020304" charset="0"/>
              </a:rPr>
              <a:t>（4）放宽依赖关系和更细粒度调度</a:t>
            </a:r>
            <a:endParaRPr lang="en-US" altLang="zh-CN" dirty="0">
              <a:latin typeface="Times New Roman" panose="02020603050405020304" charset="0"/>
              <a:cs typeface="Times New Roman" panose="02020603050405020304" charset="0"/>
            </a:endParaRPr>
          </a:p>
          <a:p>
            <a:pPr marL="742950" lvl="1" indent="-285750" fontAlgn="auto">
              <a:lnSpc>
                <a:spcPct val="100000"/>
              </a:lnSpc>
              <a:spcBef>
                <a:spcPts val="900"/>
              </a:spcBef>
              <a:spcAft>
                <a:spcPts val="900"/>
              </a:spcAft>
              <a:buFont typeface="Arial" panose="020B0604020202020204" pitchFamily="34" charset="0"/>
              <a:buChar char="•"/>
            </a:pPr>
            <a:r>
              <a:rPr lang="en-US" altLang="zh-CN" dirty="0">
                <a:latin typeface="Times New Roman" panose="02020603050405020304" charset="0"/>
                <a:cs typeface="Times New Roman" panose="02020603050405020304" charset="0"/>
              </a:rPr>
              <a:t>放宽了邻居搜索任务的执行依赖性，减少任务粒度，最大限度地提高了搜索并行度</a:t>
            </a:r>
            <a:endParaRPr lang="en-US" altLang="zh-CN" dirty="0">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14815"/>
    </mc:Choice>
    <mc:Fallback>
      <p:transition advClick="0" advTm="1481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89280"/>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CXL-ANNS体系结构</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总览</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1209675" y="1776730"/>
            <a:ext cx="9526905" cy="4611370"/>
          </a:xfrm>
          <a:prstGeom prst="rect">
            <a:avLst/>
          </a:prstGeom>
        </p:spPr>
      </p:pic>
      <p:sp>
        <p:nvSpPr>
          <p:cNvPr id="6" name="文本框 5"/>
          <p:cNvSpPr txBox="1"/>
          <p:nvPr/>
        </p:nvSpPr>
        <p:spPr>
          <a:xfrm>
            <a:off x="734060" y="1024890"/>
            <a:ext cx="11006455" cy="645160"/>
          </a:xfrm>
          <a:prstGeom prst="rect">
            <a:avLst/>
          </a:prstGeom>
          <a:noFill/>
        </p:spPr>
        <p:txBody>
          <a:bodyPr wrap="square" rtlCol="0">
            <a:spAutoFit/>
          </a:bodyPr>
          <a:p>
            <a:r>
              <a:rPr lang="zh-CN" altLang="en-US">
                <a:latin typeface="Times New Roman" panose="02020603050405020304" charset="0"/>
                <a:ea typeface="+mn-lt"/>
                <a:cs typeface="Times New Roman" panose="02020603050405020304" charset="0"/>
              </a:rPr>
              <a:t>查询调度器、池管理器、内核驱动程序（</a:t>
            </a:r>
            <a:r>
              <a:rPr lang="en-US" altLang="zh-CN">
                <a:latin typeface="Times New Roman" panose="02020603050405020304" charset="0"/>
                <a:ea typeface="+mn-lt"/>
                <a:cs typeface="Times New Roman" panose="02020603050405020304" charset="0"/>
              </a:rPr>
              <a:t>RC</a:t>
            </a:r>
            <a:r>
              <a:rPr lang="zh-CN" altLang="en-US">
                <a:latin typeface="Times New Roman" panose="02020603050405020304" charset="0"/>
                <a:ea typeface="+mn-lt"/>
                <a:cs typeface="Times New Roman" panose="02020603050405020304" charset="0"/>
              </a:rPr>
              <a:t>端）</a:t>
            </a:r>
            <a:endParaRPr lang="zh-CN" altLang="en-US">
              <a:latin typeface="Times New Roman" panose="02020603050405020304" charset="0"/>
              <a:ea typeface="+mn-lt"/>
              <a:cs typeface="Times New Roman" panose="02020603050405020304" charset="0"/>
            </a:endParaRPr>
          </a:p>
          <a:p>
            <a:r>
              <a:rPr lang="en-US" altLang="zh-CN">
                <a:latin typeface="Times New Roman" panose="02020603050405020304" charset="0"/>
                <a:ea typeface="+mn-lt"/>
                <a:cs typeface="Times New Roman" panose="02020603050405020304" charset="0"/>
              </a:rPr>
              <a:t>PHY</a:t>
            </a:r>
            <a:r>
              <a:rPr lang="zh-CN" altLang="en-US">
                <a:latin typeface="Times New Roman" panose="02020603050405020304" charset="0"/>
                <a:ea typeface="+mn-lt"/>
                <a:cs typeface="Times New Roman" panose="02020603050405020304" charset="0"/>
              </a:rPr>
              <a:t>控制器、接口寄存器、</a:t>
            </a:r>
            <a:r>
              <a:rPr lang="en-US" altLang="zh-CN">
                <a:latin typeface="Times New Roman" panose="02020603050405020304" charset="0"/>
                <a:ea typeface="+mn-lt"/>
                <a:cs typeface="Times New Roman" panose="02020603050405020304" charset="0"/>
              </a:rPr>
              <a:t>CXL</a:t>
            </a:r>
            <a:r>
              <a:rPr lang="zh-CN" altLang="en-US">
                <a:latin typeface="Times New Roman" panose="02020603050405020304" charset="0"/>
                <a:ea typeface="+mn-lt"/>
                <a:cs typeface="Times New Roman" panose="02020603050405020304" charset="0"/>
              </a:rPr>
              <a:t>引擎、特定领域加速器</a:t>
            </a:r>
            <a:r>
              <a:rPr lang="en-US" altLang="zh-CN">
                <a:latin typeface="Times New Roman" panose="02020603050405020304" charset="0"/>
                <a:ea typeface="+mn-lt"/>
                <a:cs typeface="Times New Roman" panose="02020603050405020304" charset="0"/>
              </a:rPr>
              <a:t>DSA</a:t>
            </a:r>
            <a:r>
              <a:rPr lang="zh-CN" altLang="en-US">
                <a:latin typeface="Times New Roman" panose="02020603050405020304" charset="0"/>
                <a:ea typeface="+mn-lt"/>
                <a:cs typeface="Times New Roman" panose="02020603050405020304" charset="0"/>
              </a:rPr>
              <a:t>（含多个</a:t>
            </a:r>
            <a:r>
              <a:rPr lang="en-US" altLang="zh-CN">
                <a:latin typeface="Times New Roman" panose="02020603050405020304" charset="0"/>
                <a:ea typeface="+mn-lt"/>
                <a:cs typeface="Times New Roman" panose="02020603050405020304" charset="0"/>
              </a:rPr>
              <a:t>PE</a:t>
            </a:r>
            <a:r>
              <a:rPr lang="zh-CN" altLang="en-US">
                <a:latin typeface="Times New Roman" panose="02020603050405020304" charset="0"/>
                <a:ea typeface="+mn-lt"/>
                <a:cs typeface="Times New Roman" panose="02020603050405020304" charset="0"/>
              </a:rPr>
              <a:t>）、</a:t>
            </a:r>
            <a:r>
              <a:rPr lang="en-US" altLang="zh-CN">
                <a:latin typeface="Times New Roman" panose="02020603050405020304" charset="0"/>
                <a:ea typeface="+mn-lt"/>
                <a:cs typeface="Times New Roman" panose="02020603050405020304" charset="0"/>
              </a:rPr>
              <a:t>DRAM</a:t>
            </a:r>
            <a:r>
              <a:rPr lang="zh-CN" altLang="en-US">
                <a:latin typeface="Times New Roman" panose="02020603050405020304" charset="0"/>
                <a:ea typeface="+mn-lt"/>
                <a:cs typeface="Times New Roman" panose="02020603050405020304" charset="0"/>
              </a:rPr>
              <a:t>控制器、</a:t>
            </a:r>
            <a:r>
              <a:rPr lang="en-US" altLang="zh-CN">
                <a:latin typeface="Times New Roman" panose="02020603050405020304" charset="0"/>
                <a:ea typeface="+mn-lt"/>
                <a:cs typeface="Times New Roman" panose="02020603050405020304" charset="0"/>
              </a:rPr>
              <a:t>DRAM </a:t>
            </a:r>
            <a:r>
              <a:rPr lang="zh-CN" altLang="en-US">
                <a:latin typeface="Times New Roman" panose="02020603050405020304" charset="0"/>
                <a:ea typeface="+mn-lt"/>
                <a:cs typeface="Times New Roman" panose="02020603050405020304" charset="0"/>
              </a:rPr>
              <a:t>（</a:t>
            </a:r>
            <a:r>
              <a:rPr lang="en-US" altLang="zh-CN">
                <a:latin typeface="Times New Roman" panose="02020603050405020304" charset="0"/>
                <a:ea typeface="+mn-lt"/>
                <a:cs typeface="Times New Roman" panose="02020603050405020304" charset="0"/>
              </a:rPr>
              <a:t>EP</a:t>
            </a:r>
            <a:r>
              <a:rPr lang="zh-CN" altLang="en-US">
                <a:latin typeface="Times New Roman" panose="02020603050405020304" charset="0"/>
                <a:ea typeface="+mn-lt"/>
                <a:cs typeface="Times New Roman" panose="02020603050405020304" charset="0"/>
              </a:rPr>
              <a:t>端）</a:t>
            </a:r>
            <a:endParaRPr lang="zh-CN" altLang="en-US">
              <a:latin typeface="Times New Roman" panose="02020603050405020304" charset="0"/>
              <a:ea typeface="+mn-lt"/>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10" advClick="0" advTm="21299"/>
    </mc:Choice>
    <mc:Fallback>
      <p:transition advClick="0" advTm="212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根据节点关系进行缓存</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0672187" cy="1783715"/>
          </a:xfrm>
          <a:prstGeom prst="rect">
            <a:avLst/>
          </a:prstGeom>
          <a:noFill/>
        </p:spPr>
        <p:txBody>
          <a:bodyPr wrap="square" rtlCol="0">
            <a:spAutoFit/>
          </a:bodyPr>
          <a:lstStyle/>
          <a:p>
            <a:pPr>
              <a:spcBef>
                <a:spcPts val="900"/>
              </a:spcBef>
              <a:spcAft>
                <a:spcPts val="900"/>
              </a:spcAft>
            </a:pPr>
            <a:r>
              <a:rPr lang="en-US" altLang="zh-CN" sz="2000" b="1" dirty="0">
                <a:latin typeface="Times New Roman" panose="02020603050405020304" charset="0"/>
                <a:cs typeface="Times New Roman" panose="02020603050405020304" charset="0"/>
              </a:rPr>
              <a:t>如何判断</a:t>
            </a:r>
            <a:r>
              <a:rPr lang="zh-CN" altLang="en-US" sz="2000" b="1" dirty="0">
                <a:latin typeface="Times New Roman" panose="02020603050405020304" charset="0"/>
                <a:cs typeface="Times New Roman" panose="02020603050405020304" charset="0"/>
              </a:rPr>
              <a:t>将</a:t>
            </a:r>
            <a:r>
              <a:rPr lang="en-US" altLang="zh-CN" sz="2000" b="1" dirty="0">
                <a:latin typeface="Times New Roman" panose="02020603050405020304" charset="0"/>
                <a:cs typeface="Times New Roman" panose="02020603050405020304" charset="0"/>
              </a:rPr>
              <a:t>哪些数据</a:t>
            </a:r>
            <a:r>
              <a:rPr lang="zh-CN" altLang="en-US" sz="2000" b="1" dirty="0">
                <a:latin typeface="Times New Roman" panose="02020603050405020304" charset="0"/>
                <a:cs typeface="Times New Roman" panose="02020603050405020304" charset="0"/>
              </a:rPr>
              <a:t>分别</a:t>
            </a:r>
            <a:r>
              <a:rPr lang="en-US" altLang="zh-CN" sz="2000" b="1" dirty="0">
                <a:latin typeface="Times New Roman" panose="02020603050405020304" charset="0"/>
                <a:cs typeface="Times New Roman" panose="02020603050405020304" charset="0"/>
              </a:rPr>
              <a:t>缓存到</a:t>
            </a:r>
            <a:r>
              <a:rPr lang="zh-CN" altLang="en-US" sz="2000" b="1" dirty="0">
                <a:latin typeface="Times New Roman" panose="02020603050405020304" charset="0"/>
                <a:cs typeface="Times New Roman" panose="02020603050405020304" charset="0"/>
              </a:rPr>
              <a:t>本地内存以及</a:t>
            </a:r>
            <a:r>
              <a:rPr lang="en-US" altLang="zh-CN" sz="2000" b="1" dirty="0">
                <a:latin typeface="Times New Roman" panose="02020603050405020304" charset="0"/>
                <a:cs typeface="Times New Roman" panose="02020603050405020304" charset="0"/>
              </a:rPr>
              <a:t>CXL EP</a:t>
            </a:r>
            <a:r>
              <a:rPr lang="zh-CN" altLang="en-US" sz="2000" b="1" dirty="0">
                <a:latin typeface="Times New Roman" panose="02020603050405020304" charset="0"/>
                <a:cs typeface="Times New Roman" panose="02020603050405020304" charset="0"/>
              </a:rPr>
              <a:t>上</a:t>
            </a:r>
            <a:r>
              <a:rPr lang="en-US" altLang="zh-CN" sz="2000" b="1" dirty="0">
                <a:latin typeface="Times New Roman" panose="02020603050405020304" charset="0"/>
                <a:cs typeface="Times New Roman" panose="02020603050405020304" charset="0"/>
              </a:rPr>
              <a:t>?</a:t>
            </a:r>
            <a:endParaRPr lang="en-US" altLang="zh-CN" sz="2000" b="1" dirty="0">
              <a:latin typeface="Times New Roman" panose="02020603050405020304" charset="0"/>
              <a:cs typeface="Times New Roman" panose="02020603050405020304" charset="0"/>
            </a:endParaRPr>
          </a:p>
          <a:p>
            <a:pPr marL="342900" indent="-342900">
              <a:spcBef>
                <a:spcPts val="900"/>
              </a:spcBef>
              <a:spcAft>
                <a:spcPts val="900"/>
              </a:spcAft>
              <a:buFont typeface="Arial" panose="020B0604020202020204" pitchFamily="34" charset="0"/>
              <a:buChar char="•"/>
            </a:pPr>
            <a:r>
              <a:rPr lang="en-US" altLang="zh-CN" sz="2000" dirty="0">
                <a:latin typeface="Times New Roman" panose="02020603050405020304" charset="0"/>
                <a:cs typeface="Times New Roman" panose="02020603050405020304" charset="0"/>
              </a:rPr>
              <a:t>构建图时，池管理器通过利用单源最短路径 (SSSP) 算法来计算每个节点的跳数</a:t>
            </a:r>
            <a:endParaRPr lang="en-US" altLang="zh-CN" sz="2000" dirty="0">
              <a:latin typeface="Times New Roman" panose="02020603050405020304" charset="0"/>
              <a:cs typeface="Times New Roman" panose="02020603050405020304" charset="0"/>
            </a:endParaRPr>
          </a:p>
          <a:p>
            <a:pPr marL="342900" indent="-342900">
              <a:spcBef>
                <a:spcPts val="900"/>
              </a:spcBef>
              <a:spcAft>
                <a:spcPts val="900"/>
              </a:spcAft>
              <a:buFont typeface="Arial" panose="020B0604020202020204" pitchFamily="34" charset="0"/>
              <a:buChar char="•"/>
            </a:pPr>
            <a:r>
              <a:rPr lang="en-US" altLang="zh-CN" sz="2000" dirty="0">
                <a:latin typeface="Times New Roman" panose="02020603050405020304" charset="0"/>
                <a:cs typeface="Times New Roman" panose="02020603050405020304" charset="0"/>
              </a:rPr>
              <a:t>一旦每个节点都有自己的跳数，池管理器就会根据跳数</a:t>
            </a:r>
            <a:r>
              <a:rPr lang="en-US" altLang="zh-CN" sz="2000" b="1" dirty="0">
                <a:latin typeface="Times New Roman" panose="02020603050405020304" charset="0"/>
                <a:cs typeface="Times New Roman" panose="02020603050405020304" charset="0"/>
              </a:rPr>
              <a:t>升序对它们进行排序</a:t>
            </a:r>
            <a:r>
              <a:rPr lang="en-US" altLang="zh-CN" sz="2000" dirty="0">
                <a:latin typeface="Times New Roman" panose="02020603050405020304" charset="0"/>
                <a:cs typeface="Times New Roman" panose="02020603050405020304" charset="0"/>
              </a:rPr>
              <a:t>，并将从顶部（具有最小跳数）的节点尽可能多地分配给本地 DRAM</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被缓存的节点称为inner nodes。</a:t>
            </a:r>
            <a:endParaRPr lang="en-US" altLang="zh-CN" sz="2000" dirty="0">
              <a:latin typeface="Times New Roman" panose="02020603050405020304" charset="0"/>
              <a:cs typeface="Times New Roman" panose="02020603050405020304" charset="0"/>
            </a:endParaRPr>
          </a:p>
        </p:txBody>
      </p:sp>
      <p:pic>
        <p:nvPicPr>
          <p:cNvPr id="2" name="Picture"/>
          <p:cNvPicPr/>
          <p:nvPr/>
        </p:nvPicPr>
        <p:blipFill>
          <a:blip r:embed="rId1"/>
          <a:stretch>
            <a:fillRect/>
          </a:stretch>
        </p:blipFill>
        <p:spPr bwMode="auto">
          <a:xfrm>
            <a:off x="1389603" y="2820180"/>
            <a:ext cx="9412793" cy="3492819"/>
          </a:xfrm>
          <a:prstGeom prst="rect">
            <a:avLst/>
          </a:prstGeom>
          <a:noFill/>
          <a:ln w="9525">
            <a:noFill/>
          </a:ln>
        </p:spPr>
      </p:pic>
      <p:pic>
        <p:nvPicPr>
          <p:cNvPr id="4" name="图片 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1723"/>
    </mc:Choice>
    <mc:Fallback>
      <p:transition advClick="0" advTm="317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根据节点关系进行缓存</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445" y="996950"/>
            <a:ext cx="6557645" cy="4756785"/>
          </a:xfrm>
          <a:prstGeom prst="rect">
            <a:avLst/>
          </a:prstGeom>
          <a:noFill/>
        </p:spPr>
        <p:txBody>
          <a:bodyPr wrap="square" rtlCol="0">
            <a:spAutoFit/>
          </a:bodyPr>
          <a:lstStyle/>
          <a:p>
            <a:pPr>
              <a:spcBef>
                <a:spcPts val="900"/>
              </a:spcBef>
              <a:spcAft>
                <a:spcPts val="900"/>
              </a:spcAft>
            </a:pPr>
            <a:r>
              <a:rPr lang="en-US" altLang="zh-CN" sz="2400" b="1" dirty="0">
                <a:latin typeface="Times New Roman" panose="02020603050405020304" charset="0"/>
                <a:cs typeface="Times New Roman" panose="02020603050405020304" charset="0"/>
              </a:rPr>
              <a:t>如何缓存这些数据?</a:t>
            </a:r>
            <a:endParaRPr lang="en-US" altLang="zh-CN" sz="2400" b="1" dirty="0">
              <a:latin typeface="Times New Roman" panose="02020603050405020304" charset="0"/>
              <a:cs typeface="Times New Roman" panose="02020603050405020304" charset="0"/>
            </a:endParaRPr>
          </a:p>
          <a:p>
            <a:pPr>
              <a:spcBef>
                <a:spcPts val="900"/>
              </a:spcBef>
              <a:spcAft>
                <a:spcPts val="900"/>
              </a:spcAft>
            </a:pPr>
            <a:r>
              <a:rPr lang="en-US" altLang="zh-CN" sz="2400" dirty="0">
                <a:latin typeface="Times New Roman" panose="02020603050405020304" charset="0"/>
                <a:cs typeface="Times New Roman" panose="02020603050405020304" charset="0"/>
              </a:rPr>
              <a:t>内核驱动程序</a:t>
            </a:r>
            <a:endParaRPr lang="en-US" altLang="zh-CN" sz="2400" dirty="0">
              <a:latin typeface="Times New Roman" panose="02020603050405020304" charset="0"/>
              <a:cs typeface="Times New Roman" panose="02020603050405020304" charset="0"/>
            </a:endParaRPr>
          </a:p>
          <a:p>
            <a:pPr marL="457200" lvl="0" indent="-457200">
              <a:spcAft>
                <a:spcPts val="1000"/>
              </a:spcAft>
              <a:buFont typeface="+mj-lt"/>
              <a:buAutoNum type="arabicPeriod"/>
            </a:pPr>
            <a:r>
              <a:rPr lang="en-US" altLang="zh-CN" sz="2400" dirty="0">
                <a:latin typeface="Times New Roman" panose="02020603050405020304" charset="0"/>
                <a:cs typeface="Times New Roman" panose="02020603050405020304" charset="0"/>
              </a:rPr>
              <a:t>内核驱动程序检查 PCIe 配置空间并找出 CXL EP设备</a:t>
            </a:r>
            <a:endParaRPr lang="en-US" altLang="zh-CN" sz="2400" dirty="0">
              <a:latin typeface="Times New Roman" panose="02020603050405020304" charset="0"/>
              <a:cs typeface="Times New Roman" panose="02020603050405020304" charset="0"/>
            </a:endParaRPr>
          </a:p>
          <a:p>
            <a:pPr marL="457200" lvl="0" indent="-457200">
              <a:spcAft>
                <a:spcPts val="1000"/>
              </a:spcAft>
              <a:buFont typeface="+mj-lt"/>
              <a:buAutoNum type="arabicPeriod"/>
            </a:pPr>
            <a:r>
              <a:rPr lang="en-US" altLang="zh-CN" sz="2400" dirty="0">
                <a:latin typeface="Times New Roman" panose="02020603050405020304" charset="0"/>
                <a:cs typeface="Times New Roman" panose="02020603050405020304" charset="0"/>
              </a:rPr>
              <a:t>驱动程序检查系统数据结构中的 RC 信息，这些信息描述了显示CXL HPA的开始位置的硬件组件</a:t>
            </a:r>
            <a:r>
              <a:rPr lang="zh-CN" altLang="en-US" sz="2400" dirty="0">
                <a:latin typeface="Times New Roman" panose="02020603050405020304" charset="0"/>
                <a:cs typeface="Times New Roman" panose="02020603050405020304" charset="0"/>
              </a:rPr>
              <a:t>，完成</a:t>
            </a:r>
            <a:r>
              <a:rPr lang="en-US" altLang="zh-CN" sz="2400" dirty="0">
                <a:latin typeface="Times New Roman" panose="02020603050405020304" charset="0"/>
                <a:cs typeface="Times New Roman" panose="02020603050405020304" charset="0"/>
                <a:sym typeface="+mn-ea"/>
              </a:rPr>
              <a:t>CXL HPA 到主机设备内存（HDM）</a:t>
            </a:r>
            <a:r>
              <a:rPr lang="zh-CN" altLang="en-US" sz="2400" dirty="0">
                <a:latin typeface="Times New Roman" panose="02020603050405020304" charset="0"/>
                <a:cs typeface="Times New Roman" panose="02020603050405020304" charset="0"/>
                <a:sym typeface="+mn-ea"/>
              </a:rPr>
              <a:t>的</a:t>
            </a:r>
            <a:r>
              <a:rPr lang="en-US" altLang="zh-CN" sz="2400" dirty="0">
                <a:latin typeface="Times New Roman" panose="02020603050405020304" charset="0"/>
                <a:cs typeface="Times New Roman" panose="02020603050405020304" charset="0"/>
                <a:sym typeface="+mn-ea"/>
              </a:rPr>
              <a:t>映射</a:t>
            </a:r>
            <a:endParaRPr lang="en-US" altLang="zh-CN" sz="2400" dirty="0">
              <a:latin typeface="Times New Roman" panose="02020603050405020304" charset="0"/>
              <a:cs typeface="Times New Roman" panose="02020603050405020304" charset="0"/>
            </a:endParaRPr>
          </a:p>
          <a:p>
            <a:pPr marL="457200" lvl="0" indent="-457200">
              <a:spcAft>
                <a:spcPts val="1000"/>
              </a:spcAft>
              <a:buFont typeface="+mj-lt"/>
              <a:buAutoNum type="arabicPeriod"/>
            </a:pPr>
            <a:r>
              <a:rPr lang="en-US" altLang="zh-CN" sz="2400" dirty="0">
                <a:latin typeface="Times New Roman" panose="02020603050405020304" charset="0"/>
                <a:cs typeface="Times New Roman" panose="02020603050405020304" charset="0"/>
              </a:rPr>
              <a:t>池管理器将每个HDM分配到查询调度器操作的用户级虚拟地址空间的不同位置。这个由内存映射的HDM称为 </a:t>
            </a:r>
            <a:r>
              <a:rPr lang="en-US" altLang="zh-CN" sz="2400" b="1" dirty="0">
                <a:latin typeface="Times New Roman" panose="02020603050405020304" charset="0"/>
                <a:cs typeface="Times New Roman" panose="02020603050405020304" charset="0"/>
              </a:rPr>
              <a:t>CXL arena</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7456805" y="757555"/>
            <a:ext cx="4475480" cy="527558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70711"/>
    </mc:Choice>
    <mc:Fallback>
      <p:transition advClick="0" advTm="7071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290" y="166370"/>
            <a:ext cx="4885690" cy="589280"/>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根据节点关系进行缓存</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492125" y="1297940"/>
            <a:ext cx="4387215" cy="4653915"/>
          </a:xfrm>
          <a:prstGeom prst="rect">
            <a:avLst/>
          </a:prstGeom>
          <a:noFill/>
        </p:spPr>
        <p:txBody>
          <a:bodyPr wrap="square" rtlCol="0">
            <a:spAutoFit/>
          </a:bodyPr>
          <a:lstStyle/>
          <a:p>
            <a:pPr>
              <a:spcBef>
                <a:spcPts val="900"/>
              </a:spcBef>
              <a:spcAft>
                <a:spcPts val="900"/>
              </a:spcAft>
            </a:pPr>
            <a:r>
              <a:rPr lang="en-US" altLang="zh-CN" sz="2400" b="1" dirty="0">
                <a:latin typeface="Times New Roman" panose="02020603050405020304" charset="0"/>
                <a:cs typeface="Times New Roman" panose="02020603050405020304" charset="0"/>
              </a:rPr>
              <a:t>如何缓存这些数据?(</a:t>
            </a:r>
            <a:r>
              <a:rPr lang="en-US" altLang="zh-CN" sz="2400" b="1" dirty="0">
                <a:latin typeface="Times New Roman" panose="02020603050405020304" charset="0"/>
                <a:cs typeface="Times New Roman" panose="02020603050405020304" charset="0"/>
                <a:sym typeface="+mn-ea"/>
              </a:rPr>
              <a:t>池管理器</a:t>
            </a:r>
            <a:r>
              <a:rPr lang="en-US" altLang="zh-CN" sz="2400" b="1" dirty="0">
                <a:latin typeface="Times New Roman" panose="02020603050405020304" charset="0"/>
                <a:cs typeface="Times New Roman" panose="02020603050405020304" charset="0"/>
              </a:rPr>
              <a:t>)</a:t>
            </a:r>
            <a:endParaRPr lang="en-US" altLang="zh-CN" sz="2400" b="1"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rPr>
              <a:t>CXL arena</a:t>
            </a:r>
            <a:r>
              <a:rPr lang="zh-CN" altLang="en-US" sz="2000" dirty="0">
                <a:latin typeface="Times New Roman" panose="02020603050405020304" charset="0"/>
                <a:cs typeface="Times New Roman" panose="02020603050405020304" charset="0"/>
              </a:rPr>
              <a:t>当中的组织形式</a:t>
            </a:r>
            <a:endParaRPr lang="en-US" altLang="zh-CN" sz="2000" dirty="0">
              <a:latin typeface="Times New Roman" panose="02020603050405020304" charset="0"/>
              <a:cs typeface="Times New Roman" panose="02020603050405020304" charset="0"/>
            </a:endParaRPr>
          </a:p>
          <a:p>
            <a:pPr marL="457200" lvl="0" indent="-457200">
              <a:spcAft>
                <a:spcPts val="1000"/>
              </a:spcAft>
              <a:buFont typeface="Arial" panose="020B0604020202020204" pitchFamily="34" charset="0"/>
              <a:buChar char="•"/>
            </a:pPr>
            <a:r>
              <a:rPr lang="en-US" altLang="zh-CN" sz="2000" dirty="0">
                <a:latin typeface="Times New Roman" panose="02020603050405020304" charset="0"/>
                <a:cs typeface="Times New Roman" panose="02020603050405020304" charset="0"/>
              </a:rPr>
              <a:t>--池管理器采用</a:t>
            </a:r>
            <a:r>
              <a:rPr lang="en-US" altLang="zh-CN" sz="2000" b="1" dirty="0">
                <a:latin typeface="Times New Roman" panose="02020603050405020304" charset="0"/>
                <a:cs typeface="Times New Roman" panose="02020603050405020304" charset="0"/>
              </a:rPr>
              <a:t>类似堆栈和伙伴式的内存分配器</a:t>
            </a:r>
            <a:r>
              <a:rPr lang="en-US" altLang="zh-CN" sz="2000" dirty="0">
                <a:latin typeface="Times New Roman" panose="02020603050405020304" charset="0"/>
                <a:cs typeface="Times New Roman" panose="02020603050405020304" charset="0"/>
              </a:rPr>
              <a:t>，它们分别在每个 CXL </a:t>
            </a:r>
            <a:r>
              <a:rPr lang="en-US" altLang="zh-CN" sz="2000" dirty="0">
                <a:latin typeface="Times New Roman" panose="02020603050405020304" charset="0"/>
                <a:cs typeface="Times New Roman" panose="02020603050405020304" charset="0"/>
              </a:rPr>
              <a:t>arena中向上和向下增长</a:t>
            </a:r>
            <a:endParaRPr lang="en-US" altLang="zh-CN" sz="2000" dirty="0">
              <a:latin typeface="Times New Roman" panose="02020603050405020304" charset="0"/>
              <a:cs typeface="Times New Roman" panose="02020603050405020304" charset="0"/>
            </a:endParaRPr>
          </a:p>
          <a:p>
            <a:pPr marL="457200" lvl="0" indent="-457200">
              <a:spcAft>
                <a:spcPts val="1000"/>
              </a:spcAft>
              <a:buFont typeface="Arial" panose="020B0604020202020204" pitchFamily="34" charset="0"/>
              <a:buChar char="•"/>
            </a:pPr>
            <a:r>
              <a:rPr lang="en-US" altLang="zh-CN" sz="2000" dirty="0">
                <a:latin typeface="Times New Roman" panose="02020603050405020304" charset="0"/>
                <a:cs typeface="Times New Roman" panose="02020603050405020304" charset="0"/>
              </a:rPr>
              <a:t>--池管理器考虑底层 EP 架构，以循环方式在多个 CXL 区域间分配数据向量，以保证每个EP的平衡(</a:t>
            </a:r>
            <a:r>
              <a:rPr lang="zh-CN" altLang="en-US" sz="2000" dirty="0">
                <a:latin typeface="Times New Roman" panose="02020603050405020304" charset="0"/>
                <a:cs typeface="Times New Roman" panose="02020603050405020304" charset="0"/>
              </a:rPr>
              <a:t>堆栈型内存分配器</a:t>
            </a:r>
            <a:r>
              <a:rPr lang="en-US" altLang="zh-CN"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marL="457200" lvl="0" indent="-457200">
              <a:spcAft>
                <a:spcPts val="1000"/>
              </a:spcAft>
              <a:buFont typeface="Arial" panose="020B0604020202020204" pitchFamily="34" charset="0"/>
              <a:buChar char="•"/>
            </a:pPr>
            <a:r>
              <a:rPr lang="zh-CN" altLang="en-US" sz="2000" dirty="0">
                <a:latin typeface="Times New Roman" panose="02020603050405020304" charset="0"/>
                <a:cs typeface="Times New Roman" panose="02020603050405020304" charset="0"/>
              </a:rPr>
              <a:t>分级型邻居关系列表（伙伴式分配器）。池管理器在不同的CXL</a:t>
            </a:r>
            <a:r>
              <a:rPr lang="zh-CN" altLang="en-US" sz="2000" dirty="0">
                <a:latin typeface="Times New Roman" panose="02020603050405020304" charset="0"/>
                <a:cs typeface="Times New Roman" panose="02020603050405020304" charset="0"/>
              </a:rPr>
              <a:t>区域中以循环的方式为每个跳分配邻居列表</a:t>
            </a:r>
            <a:endParaRPr lang="zh-CN" altLang="en-US" sz="2000" dirty="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5300980" y="1935480"/>
            <a:ext cx="6419215" cy="369506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27"/>
    </mc:Choice>
    <mc:Fallback>
      <p:transition advClick="0" advTm="32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协同查询加速</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476250" y="1207770"/>
            <a:ext cx="5102860" cy="4944110"/>
          </a:xfrm>
          <a:prstGeom prst="rect">
            <a:avLst/>
          </a:prstGeom>
          <a:noFill/>
        </p:spPr>
        <p:txBody>
          <a:bodyPr wrap="square" rtlCol="0">
            <a:spAutoFit/>
          </a:bodyPr>
          <a:lstStyle/>
          <a:p>
            <a:pPr lvl="0">
              <a:spcAft>
                <a:spcPts val="1000"/>
              </a:spcAft>
            </a:pPr>
            <a:r>
              <a:rPr lang="en-US" altLang="zh-CN" sz="2400" b="1" dirty="0">
                <a:latin typeface="Times New Roman" panose="02020603050405020304" charset="0"/>
                <a:cs typeface="Times New Roman" panose="02020603050405020304" charset="0"/>
              </a:rPr>
              <a:t>DSA 的 PE 中的距离计算</a:t>
            </a:r>
            <a:endParaRPr lang="en-US" altLang="zh-CN" sz="2400" b="1"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DSA 的处理元件 (PE) 具有算术逻辑树，在每个终端连接乘法器和减法器以进行逐元素运算。</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可以用来计算L2距离和角距离</a:t>
            </a:r>
            <a:endParaRPr lang="en-US" altLang="zh-CN" sz="2400" dirty="0">
              <a:latin typeface="Times New Roman" panose="02020603050405020304" charset="0"/>
              <a:cs typeface="Times New Roman" panose="02020603050405020304" charset="0"/>
            </a:endParaRPr>
          </a:p>
          <a:p>
            <a:pPr lvl="0">
              <a:spcAft>
                <a:spcPts val="1000"/>
              </a:spcAft>
            </a:pPr>
            <a:endParaRPr lang="en-US" altLang="zh-CN"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每个终端同时计算近似距离的各个元素，并将结果通过从终端到根的算术逻辑树网络进行累加。此外，每个PE的终端并行地从所有四个不同的DIMM通道读取数据，从而</a:t>
            </a:r>
            <a:r>
              <a:rPr lang="en-US" altLang="zh-CN" sz="2400" b="1" dirty="0">
                <a:latin typeface="Times New Roman" panose="02020603050405020304" charset="0"/>
                <a:cs typeface="Times New Roman" panose="02020603050405020304" charset="0"/>
              </a:rPr>
              <a:t>最大化EP的后端DRAM带宽</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5989806" y="1268986"/>
            <a:ext cx="5830114" cy="498227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2270"/>
    </mc:Choice>
    <mc:Fallback>
      <p:transition advClick="0" advTm="22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Qinjie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背景：应用背景</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415183" y="1382882"/>
            <a:ext cx="11056382" cy="3415030"/>
          </a:xfrm>
          <a:prstGeom prst="rect">
            <a:avLst/>
          </a:prstGeom>
          <a:noFill/>
        </p:spPr>
        <p:txBody>
          <a:bodyPr wrap="square" rtlCol="0">
            <a:spAutoFit/>
          </a:bodyPr>
          <a:lstStyle/>
          <a:p>
            <a:r>
              <a:rPr lang="zh-CN" altLang="en-US" sz="2400" dirty="0">
                <a:latin typeface="Times New Roman" panose="02020603050405020304" charset="0"/>
                <a:cs typeface="Times New Roman" panose="02020603050405020304" charset="0"/>
              </a:rPr>
              <a:t>最近邻搜索（</a:t>
            </a:r>
            <a:r>
              <a:rPr lang="en-US" altLang="zh-CN" sz="2400" dirty="0">
                <a:latin typeface="Times New Roman" panose="02020603050405020304" charset="0"/>
                <a:cs typeface="Times New Roman" panose="02020603050405020304" charset="0"/>
              </a:rPr>
              <a:t>Nearest Neighbor </a:t>
            </a:r>
            <a:r>
              <a:rPr lang="en-US" altLang="zh-CN" sz="2400" dirty="0">
                <a:latin typeface="Times New Roman" panose="02020603050405020304" charset="0"/>
                <a:cs typeface="Times New Roman" panose="02020603050405020304" charset="0"/>
              </a:rPr>
              <a:t>Search</a:t>
            </a:r>
            <a:r>
              <a:rPr lang="zh-CN" altLang="en-US" sz="2400" dirty="0">
                <a:latin typeface="Times New Roman" panose="02020603050405020304" charset="0"/>
                <a:cs typeface="Times New Roman" panose="02020603050405020304" charset="0"/>
              </a:rPr>
              <a:t>）在各种搜索引擎、数据挖掘、数据库和机器学习应用（如推荐系统）等场景都起到了重要的作用。</a:t>
            </a:r>
            <a:endParaRPr lang="zh-CN" altLang="en-US" sz="2400" dirty="0">
              <a:latin typeface="Times New Roman" panose="02020603050405020304" charset="0"/>
              <a:cs typeface="Times New Roman" panose="02020603050405020304" charset="0"/>
            </a:endParaRPr>
          </a:p>
          <a:p>
            <a:endParaRPr lang="zh-CN" altLang="en-US" sz="2400" dirty="0">
              <a:latin typeface="Times New Roman" panose="02020603050405020304" charset="0"/>
              <a:cs typeface="Times New Roman" panose="02020603050405020304" charset="0"/>
            </a:endParaRPr>
          </a:p>
          <a:p>
            <a:r>
              <a:rPr lang="zh-CN" altLang="en-US" sz="2400" dirty="0">
                <a:latin typeface="Times New Roman" panose="02020603050405020304" charset="0"/>
                <a:cs typeface="Times New Roman" panose="02020603050405020304" charset="0"/>
              </a:rPr>
              <a:t>这种应用的需求：在</a:t>
            </a:r>
            <a:r>
              <a:rPr lang="zh-CN" altLang="en-US" sz="2400" b="1" dirty="0">
                <a:latin typeface="Times New Roman" panose="02020603050405020304" charset="0"/>
                <a:cs typeface="Times New Roman" panose="02020603050405020304" charset="0"/>
              </a:rPr>
              <a:t>数据集庞大</a:t>
            </a:r>
            <a:r>
              <a:rPr lang="zh-CN" altLang="en-US" sz="2400" dirty="0">
                <a:latin typeface="Times New Roman" panose="02020603050405020304" charset="0"/>
                <a:cs typeface="Times New Roman" panose="02020603050405020304" charset="0"/>
              </a:rPr>
              <a:t>的前提下，搜索结果要求满足一定的</a:t>
            </a:r>
            <a:r>
              <a:rPr lang="zh-CN" altLang="en-US" sz="2400" b="1" dirty="0">
                <a:latin typeface="Times New Roman" panose="02020603050405020304" charset="0"/>
                <a:cs typeface="Times New Roman" panose="02020603050405020304" charset="0"/>
              </a:rPr>
              <a:t>精度要求</a:t>
            </a:r>
            <a:r>
              <a:rPr lang="zh-CN" altLang="en-US" sz="2400" dirty="0">
                <a:latin typeface="Times New Roman" panose="02020603050405020304" charset="0"/>
                <a:cs typeface="Times New Roman" panose="02020603050405020304" charset="0"/>
              </a:rPr>
              <a:t>，且</a:t>
            </a:r>
            <a:r>
              <a:rPr lang="zh-CN" altLang="en-US" sz="2400" b="1" dirty="0">
                <a:latin typeface="Times New Roman" panose="02020603050405020304" charset="0"/>
                <a:cs typeface="Times New Roman" panose="02020603050405020304" charset="0"/>
              </a:rPr>
              <a:t>时延低</a:t>
            </a:r>
            <a:r>
              <a:rPr lang="zh-CN" altLang="en-US"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a:p>
            <a:endParaRPr lang="zh-CN" altLang="en-US" sz="2400" dirty="0">
              <a:latin typeface="Times New Roman" panose="02020603050405020304" charset="0"/>
              <a:cs typeface="Times New Roman" panose="02020603050405020304" charset="0"/>
            </a:endParaRPr>
          </a:p>
          <a:p>
            <a:r>
              <a:rPr lang="en-US" altLang="zh-CN" sz="2400" dirty="0" err="1">
                <a:latin typeface="Times New Roman" panose="02020603050405020304" charset="0"/>
                <a:cs typeface="Times New Roman" panose="02020603050405020304" charset="0"/>
              </a:rPr>
              <a:t>kNN</a:t>
            </a:r>
            <a:r>
              <a:rPr lang="zh-CN" altLang="en-US" sz="2400" dirty="0">
                <a:latin typeface="Times New Roman" panose="02020603050405020304" charset="0"/>
                <a:cs typeface="Times New Roman" panose="02020603050405020304" charset="0"/>
              </a:rPr>
              <a:t>是其中最常用的搜索方法之一。但</a:t>
            </a:r>
            <a:r>
              <a:rPr lang="en-US" altLang="zh-CN" sz="2400" dirty="0">
                <a:latin typeface="Times New Roman" panose="02020603050405020304" charset="0"/>
                <a:cs typeface="Times New Roman" panose="02020603050405020304" charset="0"/>
              </a:rPr>
              <a:t>KNN</a:t>
            </a:r>
            <a:r>
              <a:rPr lang="zh-CN" altLang="en-US" sz="2400" dirty="0">
                <a:latin typeface="Times New Roman" panose="02020603050405020304" charset="0"/>
                <a:cs typeface="Times New Roman" panose="02020603050405020304" charset="0"/>
              </a:rPr>
              <a:t>扫描数据需要</a:t>
            </a:r>
            <a:r>
              <a:rPr lang="zh-CN" altLang="en-US" sz="2400" b="1" dirty="0">
                <a:latin typeface="Times New Roman" panose="02020603050405020304" charset="0"/>
                <a:cs typeface="Times New Roman" panose="02020603050405020304" charset="0"/>
              </a:rPr>
              <a:t>线性时间</a:t>
            </a:r>
            <a:r>
              <a:rPr lang="zh-CN" altLang="en-US" sz="2400" dirty="0">
                <a:latin typeface="Times New Roman" panose="02020603050405020304" charset="0"/>
                <a:cs typeface="Times New Roman" panose="02020603050405020304" charset="0"/>
              </a:rPr>
              <a:t>，这是一项成本高昂的操作。这种计算复杂性使得使用</a:t>
            </a:r>
            <a:r>
              <a:rPr lang="zh-CN" altLang="en-US" sz="2400" b="1" dirty="0">
                <a:latin typeface="Times New Roman" panose="02020603050405020304" charset="0"/>
                <a:cs typeface="Times New Roman" panose="02020603050405020304" charset="0"/>
              </a:rPr>
              <a:t>十亿级点数据集</a:t>
            </a:r>
            <a:r>
              <a:rPr lang="zh-CN" altLang="en-US" sz="2400" dirty="0">
                <a:latin typeface="Times New Roman" panose="02020603050405020304" charset="0"/>
                <a:cs typeface="Times New Roman" panose="02020603050405020304" charset="0"/>
              </a:rPr>
              <a:t>进行密集检索变得不可行。</a:t>
            </a:r>
            <a:endParaRPr lang="zh-CN" altLang="en-US" sz="2400" dirty="0">
              <a:latin typeface="Times New Roman" panose="02020603050405020304" charset="0"/>
              <a:cs typeface="Times New Roman" panose="02020603050405020304" charset="0"/>
            </a:endParaRPr>
          </a:p>
        </p:txBody>
      </p:sp>
      <p:sp>
        <p:nvSpPr>
          <p:cNvPr id="6" name="日期占位符 7"/>
          <p:cNvSpPr>
            <a:spLocks noGrp="1"/>
          </p:cNvSpPr>
          <p:nvPr>
            <p:ph type="dt" sz="half" idx="10"/>
            <p:custDataLst>
              <p:tags r:id="rId2"/>
            </p:custDataLst>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Click="0" advTm="25161"/>
    </mc:Choice>
    <mc:Fallback>
      <p:transition advClick="0" advTm="251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协同查询加速</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904036"/>
            <a:ext cx="11528709" cy="1948180"/>
          </a:xfrm>
          <a:prstGeom prst="rect">
            <a:avLst/>
          </a:prstGeom>
          <a:noFill/>
        </p:spPr>
        <p:txBody>
          <a:bodyPr wrap="square" rtlCol="0">
            <a:spAutoFit/>
          </a:bodyPr>
          <a:lstStyle/>
          <a:p>
            <a:pPr lvl="0">
              <a:spcAft>
                <a:spcPts val="1000"/>
              </a:spcAft>
            </a:pPr>
            <a:r>
              <a:rPr lang="en-US" altLang="zh-CN" sz="2400" b="1" dirty="0">
                <a:latin typeface="Times New Roman" panose="02020603050405020304" charset="0"/>
                <a:cs typeface="Times New Roman" panose="02020603050405020304" charset="0"/>
              </a:rPr>
              <a:t>向量分片</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sym typeface="+mn-ea"/>
              </a:rPr>
              <a:t>尽管每个 EP 有许多 PE，但如果从 EP 的起始地址连续定位嵌入表，后端 DRAM 带宽可能会成为我们设计中的瓶颈。</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嵌入表中特征向量都是由高维信息编码的</a:t>
            </a:r>
            <a:r>
              <a:rPr lang="zh-CN" altLang="en-US"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sym typeface="+mn-ea"/>
            </a:endParaRPr>
          </a:p>
          <a:p>
            <a:pPr lvl="0">
              <a:spcAft>
                <a:spcPts val="1000"/>
              </a:spcAft>
            </a:pPr>
            <a:r>
              <a:rPr lang="en-US" altLang="zh-CN" sz="2000" dirty="0">
                <a:latin typeface="Times New Roman" panose="02020603050405020304" charset="0"/>
                <a:cs typeface="Times New Roman" panose="02020603050405020304" charset="0"/>
              </a:rPr>
              <a:t>为</a:t>
            </a:r>
            <a:r>
              <a:rPr lang="zh-CN" altLang="en-US" sz="2000" dirty="0">
                <a:latin typeface="Times New Roman" panose="02020603050405020304" charset="0"/>
                <a:cs typeface="Times New Roman" panose="02020603050405020304" charset="0"/>
              </a:rPr>
              <a:t>此</a:t>
            </a:r>
            <a:r>
              <a:rPr lang="en-US" altLang="zh-CN" sz="2000" dirty="0">
                <a:latin typeface="Times New Roman" panose="02020603050405020304" charset="0"/>
                <a:cs typeface="Times New Roman" panose="02020603050405020304" charset="0"/>
              </a:rPr>
              <a:t>将向量进行分片。根据每个 EP 的 I/O 粒度（256B）将每个向量分割为多个子向量。每个 EP 同时</a:t>
            </a:r>
            <a:r>
              <a:rPr lang="zh-CN" altLang="en-US" sz="2000" dirty="0">
                <a:latin typeface="Times New Roman" panose="02020603050405020304" charset="0"/>
                <a:cs typeface="Times New Roman" panose="02020603050405020304" charset="0"/>
              </a:rPr>
              <a:t>利用其</a:t>
            </a:r>
            <a:r>
              <a:rPr lang="en-US" altLang="zh-CN" sz="2000" dirty="0">
                <a:latin typeface="Times New Roman" panose="02020603050405020304" charset="0"/>
                <a:cs typeface="Times New Roman" panose="02020603050405020304" charset="0"/>
              </a:rPr>
              <a:t>容纳的分割数据向量计算</a:t>
            </a:r>
            <a:r>
              <a:rPr lang="en-US" altLang="zh-CN" sz="2000" b="1" dirty="0">
                <a:latin typeface="Times New Roman" panose="02020603050405020304" charset="0"/>
                <a:cs typeface="Times New Roman" panose="02020603050405020304" charset="0"/>
              </a:rPr>
              <a:t>子距离</a:t>
            </a:r>
            <a:r>
              <a:rPr lang="en-US" altLang="zh-CN" sz="2000" dirty="0">
                <a:latin typeface="Times New Roman" panose="02020603050405020304" charset="0"/>
                <a:cs typeface="Times New Roman" panose="02020603050405020304" charset="0"/>
              </a:rPr>
              <a:t>。随后，</a:t>
            </a:r>
            <a:r>
              <a:rPr lang="en-US" altLang="zh-CN" sz="2000" b="1" dirty="0">
                <a:latin typeface="Times New Roman" panose="02020603050405020304" charset="0"/>
                <a:cs typeface="Times New Roman" panose="02020603050405020304" charset="0"/>
              </a:rPr>
              <a:t>CXL CPU 累加子距离</a:t>
            </a:r>
            <a:r>
              <a:rPr lang="en-US" altLang="zh-CN" sz="2000" dirty="0">
                <a:latin typeface="Times New Roman" panose="02020603050405020304" charset="0"/>
                <a:cs typeface="Times New Roman" panose="02020603050405020304" charset="0"/>
              </a:rPr>
              <a:t>以获得最终的距离值。</a:t>
            </a:r>
            <a:endParaRPr lang="en-US" altLang="zh-CN" sz="2000"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2604135" y="3002280"/>
            <a:ext cx="6811645" cy="334200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631"/>
    </mc:Choice>
    <mc:Fallback>
      <p:transition advClick="0" advTm="363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协同查询加速</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996746"/>
            <a:ext cx="11528709" cy="1455420"/>
          </a:xfrm>
          <a:prstGeom prst="rect">
            <a:avLst/>
          </a:prstGeom>
          <a:noFill/>
        </p:spPr>
        <p:txBody>
          <a:bodyPr wrap="square" rtlCol="0">
            <a:spAutoFit/>
          </a:bodyPr>
          <a:lstStyle/>
          <a:p>
            <a:pPr lvl="0">
              <a:spcAft>
                <a:spcPts val="1000"/>
              </a:spcAft>
            </a:pPr>
            <a:r>
              <a:rPr lang="en-US" altLang="zh-CN" sz="2400" b="1" dirty="0">
                <a:latin typeface="Times New Roman" panose="02020603050405020304" charset="0"/>
                <a:cs typeface="Times New Roman" panose="02020603050405020304" charset="0"/>
              </a:rPr>
              <a:t>EP 级加速接口</a:t>
            </a:r>
            <a:endParaRPr lang="en-US" altLang="zh-CN" sz="2400" b="1"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下图显示了如何管理接口寄存器以使底层 EP 计算数据向量所在的距离。</a:t>
            </a:r>
            <a:endParaRPr lang="en-US" altLang="zh-CN" sz="2400" dirty="0">
              <a:latin typeface="Times New Roman" panose="02020603050405020304" charset="0"/>
              <a:cs typeface="Times New Roman" panose="02020603050405020304" charset="0"/>
            </a:endParaRPr>
          </a:p>
          <a:p>
            <a:pPr lvl="0">
              <a:spcAft>
                <a:spcPts val="1000"/>
              </a:spcAft>
            </a:pPr>
            <a:r>
              <a:rPr lang="en-US" altLang="zh-CN" sz="2400" dirty="0">
                <a:latin typeface="Times New Roman" panose="02020603050405020304" charset="0"/>
                <a:cs typeface="Times New Roman" panose="02020603050405020304" charset="0"/>
              </a:rPr>
              <a:t>1. 首先，通过向量分片，DSA中多个 EP 并行地对相同邻居执行距离计算。</a:t>
            </a:r>
            <a:endParaRPr lang="en-US" altLang="zh-CN" sz="2400" dirty="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784225" y="2785745"/>
            <a:ext cx="10821670" cy="313690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12108"/>
    </mc:Choice>
    <mc:Fallback>
      <p:transition advClick="0" advTm="121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协同查询加速</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242570" y="859790"/>
            <a:ext cx="11706860" cy="2051050"/>
          </a:xfrm>
          <a:prstGeom prst="rect">
            <a:avLst/>
          </a:prstGeom>
          <a:noFill/>
        </p:spPr>
        <p:txBody>
          <a:bodyPr wrap="square" rtlCol="0">
            <a:noAutofit/>
          </a:bodyPr>
          <a:lstStyle/>
          <a:p>
            <a:pPr lvl="0">
              <a:spcAft>
                <a:spcPts val="1000"/>
              </a:spcAft>
            </a:pPr>
            <a:r>
              <a:rPr lang="en-US" altLang="zh-CN" sz="2400" b="1" dirty="0">
                <a:latin typeface="Times New Roman" panose="02020603050405020304" charset="0"/>
                <a:cs typeface="Times New Roman" panose="02020603050405020304" charset="0"/>
              </a:rPr>
              <a:t>EP 级加速接口</a:t>
            </a:r>
            <a:endParaRPr lang="en-US" altLang="zh-CN" sz="2400" b="1"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rPr>
              <a:t>由于CXL.io 处理接口寄存器是一项昂贵的操作，接口寄存器仅处理命令到达事件，称为</a:t>
            </a:r>
            <a:r>
              <a:rPr lang="en-US" altLang="zh-CN" sz="2000" b="1" dirty="0">
                <a:latin typeface="Times New Roman" panose="02020603050405020304" charset="0"/>
                <a:cs typeface="Times New Roman" panose="02020603050405020304" charset="0"/>
              </a:rPr>
              <a:t>门铃</a:t>
            </a:r>
            <a:endParaRPr lang="en-US" altLang="zh-CN" sz="2000"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rPr>
              <a:t>2. 每个 EP</a:t>
            </a:r>
            <a:r>
              <a:rPr lang="zh-CN" altLang="en-US" sz="2000" dirty="0">
                <a:latin typeface="Times New Roman" panose="02020603050405020304" charset="0"/>
                <a:cs typeface="Times New Roman" panose="02020603050405020304" charset="0"/>
              </a:rPr>
              <a:t>的</a:t>
            </a:r>
            <a:r>
              <a:rPr lang="en-US" altLang="zh-CN" sz="2000" dirty="0">
                <a:latin typeface="Times New Roman" panose="02020603050405020304" charset="0"/>
                <a:cs typeface="Times New Roman" panose="02020603050405020304" charset="0"/>
              </a:rPr>
              <a:t>CXL 引擎以主动方式从 CPU 端</a:t>
            </a:r>
            <a:r>
              <a:rPr lang="zh-CN" altLang="en-US" sz="2000" dirty="0">
                <a:latin typeface="Times New Roman" panose="02020603050405020304" charset="0"/>
                <a:cs typeface="Times New Roman" panose="02020603050405020304" charset="0"/>
              </a:rPr>
              <a:t>的</a:t>
            </a:r>
            <a:r>
              <a:rPr lang="en-US" altLang="zh-CN" sz="2000" dirty="0">
                <a:latin typeface="Times New Roman" panose="02020603050405020304" charset="0"/>
                <a:cs typeface="Times New Roman" panose="02020603050405020304" charset="0"/>
              </a:rPr>
              <a:t>本地 DRAM中提取相应的操作类型和邻居列表。这种方法可以节省CPU将邻居列表一一移动到每个EP的接口寄存器的时间</a:t>
            </a:r>
            <a:endParaRPr lang="zh-CN" altLang="en-US" sz="2000"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sym typeface="+mn-ea"/>
              </a:rPr>
              <a:t>3. CXL引擎将距离计算结果推送到本地DRAM，以便RC端软件直接访问结果，而无需访问底层CXL池</a:t>
            </a:r>
            <a:endParaRPr lang="en-US" altLang="zh-CN" sz="2000" dirty="0">
              <a:latin typeface="Times New Roman" panose="02020603050405020304" charset="0"/>
              <a:cs typeface="Times New Roman" panose="02020603050405020304" charset="0"/>
            </a:endParaRPr>
          </a:p>
          <a:p>
            <a:pPr lvl="0">
              <a:spcAft>
                <a:spcPts val="1000"/>
              </a:spcAft>
            </a:pPr>
            <a:endParaRPr lang="zh-CN" altLang="en-US" sz="2000" dirty="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788670" y="3178810"/>
            <a:ext cx="10614660" cy="307657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783"/>
    </mc:Choice>
    <mc:Fallback>
      <p:transition advClick="0" advTm="78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访问预测和预取</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528709" cy="1143000"/>
          </a:xfrm>
          <a:prstGeom prst="rect">
            <a:avLst/>
          </a:prstGeom>
          <a:noFill/>
        </p:spPr>
        <p:txBody>
          <a:bodyPr wrap="square" rtlCol="0">
            <a:spAutoFit/>
          </a:bodyPr>
          <a:lstStyle/>
          <a:p>
            <a:pPr lvl="0">
              <a:spcAft>
                <a:spcPts val="1000"/>
              </a:spcAft>
            </a:pPr>
            <a:r>
              <a:rPr lang="en-US" altLang="zh-CN" sz="2000" dirty="0">
                <a:latin typeface="Times New Roman" panose="02020603050405020304" charset="0"/>
                <a:cs typeface="Times New Roman" panose="02020603050405020304" charset="0"/>
              </a:rPr>
              <a:t>下图a显示了协作查询服务加速的</a:t>
            </a:r>
            <a:r>
              <a:rPr lang="zh-CN" altLang="en-US" sz="2000" dirty="0">
                <a:latin typeface="Times New Roman" panose="02020603050405020304" charset="0"/>
                <a:cs typeface="Times New Roman" panose="02020603050405020304" charset="0"/>
              </a:rPr>
              <a:t>基础过程</a:t>
            </a:r>
            <a:r>
              <a:rPr lang="en-US" altLang="zh-CN"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rPr>
              <a:t>由于访问底层内存池</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Graph read</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的延迟较长，图遍历</a:t>
            </a:r>
            <a:r>
              <a:rPr lang="zh-CN" altLang="en-US" sz="2000" dirty="0">
                <a:latin typeface="Times New Roman" panose="02020603050405020304" charset="0"/>
                <a:cs typeface="Times New Roman" panose="02020603050405020304" charset="0"/>
              </a:rPr>
              <a:t>子任务</a:t>
            </a:r>
            <a:r>
              <a:rPr lang="en-US" altLang="zh-CN" sz="2000" dirty="0">
                <a:latin typeface="Times New Roman" panose="02020603050405020304" charset="0"/>
                <a:cs typeface="Times New Roman" panose="02020603050405020304" charset="0"/>
              </a:rPr>
              <a:t>推迟</a:t>
            </a:r>
            <a:r>
              <a:rPr lang="zh-CN" altLang="en-US" sz="2000" dirty="0">
                <a:latin typeface="Times New Roman" panose="02020603050405020304" charset="0"/>
                <a:cs typeface="Times New Roman" panose="02020603050405020304" charset="0"/>
              </a:rPr>
              <a:t>较久</a:t>
            </a:r>
            <a:r>
              <a:rPr lang="en-US" altLang="zh-CN" sz="2000" dirty="0">
                <a:latin typeface="Times New Roman" panose="02020603050405020304" charset="0"/>
                <a:cs typeface="Times New Roman" panose="02020603050405020304" charset="0"/>
              </a:rPr>
              <a:t>。为此，</a:t>
            </a:r>
            <a:r>
              <a:rPr lang="zh-CN" altLang="en-US" sz="2000" dirty="0">
                <a:latin typeface="Times New Roman" panose="02020603050405020304" charset="0"/>
                <a:cs typeface="Times New Roman" panose="02020603050405020304" charset="0"/>
              </a:rPr>
              <a:t>设计</a:t>
            </a:r>
            <a:r>
              <a:rPr lang="en-US" altLang="zh-CN" sz="2000" dirty="0">
                <a:latin typeface="Times New Roman" panose="02020603050405020304" charset="0"/>
                <a:cs typeface="Times New Roman" panose="02020603050405020304" charset="0"/>
              </a:rPr>
              <a:t>查询调度程序</a:t>
            </a:r>
            <a:r>
              <a:rPr lang="zh-CN" altLang="en-US" sz="2000" dirty="0">
                <a:latin typeface="Times New Roman" panose="02020603050405020304" charset="0"/>
                <a:cs typeface="Times New Roman" panose="02020603050405020304" charset="0"/>
              </a:rPr>
              <a:t>在</a:t>
            </a:r>
            <a:r>
              <a:rPr sz="2000" dirty="0">
                <a:latin typeface="Times New Roman" panose="02020603050405020304" charset="0"/>
                <a:cs typeface="Times New Roman" panose="02020603050405020304" charset="0"/>
              </a:rPr>
              <a:t>比实际</a:t>
            </a:r>
            <a:r>
              <a:rPr lang="zh-CN" sz="2000" dirty="0">
                <a:latin typeface="Times New Roman" panose="02020603050405020304" charset="0"/>
                <a:cs typeface="Times New Roman" panose="02020603050405020304" charset="0"/>
              </a:rPr>
              <a:t>图</a:t>
            </a:r>
            <a:r>
              <a:rPr sz="2000" dirty="0">
                <a:latin typeface="Times New Roman" panose="02020603050405020304" charset="0"/>
                <a:cs typeface="Times New Roman" panose="02020603050405020304" charset="0"/>
              </a:rPr>
              <a:t>遍历子任务</a:t>
            </a:r>
            <a:r>
              <a:rPr lang="zh-CN" sz="2000" dirty="0">
                <a:latin typeface="Times New Roman" panose="02020603050405020304" charset="0"/>
                <a:cs typeface="Times New Roman" panose="02020603050405020304" charset="0"/>
              </a:rPr>
              <a:t>需要时前就预取</a:t>
            </a:r>
            <a:r>
              <a:rPr sz="2000" dirty="0">
                <a:latin typeface="Times New Roman" panose="02020603050405020304" charset="0"/>
                <a:cs typeface="Times New Roman" panose="02020603050405020304" charset="0"/>
              </a:rPr>
              <a:t>图信息</a:t>
            </a:r>
            <a:r>
              <a:rPr lang="en-US" altLang="zh-CN" sz="2000" dirty="0">
                <a:latin typeface="Times New Roman" panose="02020603050405020304" charset="0"/>
                <a:cs typeface="Times New Roman" panose="02020603050405020304" charset="0"/>
              </a:rPr>
              <a:t>，如图 b 所示。</a:t>
            </a:r>
            <a:endParaRPr lang="en-US" altLang="zh-CN" sz="2000" dirty="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1"/>
          <a:stretch>
            <a:fillRect/>
          </a:stretch>
        </p:blipFill>
        <p:spPr>
          <a:xfrm>
            <a:off x="2321933" y="2921640"/>
            <a:ext cx="6483811" cy="3483366"/>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访问预测和预取</a:t>
            </a:r>
            <a:endPar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1" y="2294051"/>
            <a:ext cx="7773672" cy="2435225"/>
          </a:xfrm>
          <a:prstGeom prst="rect">
            <a:avLst/>
          </a:prstGeom>
          <a:noFill/>
        </p:spPr>
        <p:txBody>
          <a:bodyPr wrap="square" rtlCol="0">
            <a:spAutoFit/>
          </a:bodyPr>
          <a:lstStyle/>
          <a:p>
            <a:pPr lvl="0">
              <a:spcAft>
                <a:spcPts val="1000"/>
              </a:spcAft>
            </a:pPr>
            <a:r>
              <a:rPr lang="zh-CN" altLang="en-US" sz="2400" dirty="0">
                <a:effectLst/>
                <a:latin typeface="Times New Roman" panose="02020603050405020304" charset="0"/>
                <a:cs typeface="Times New Roman" panose="02020603050405020304" charset="0"/>
              </a:rPr>
              <a:t>预取需要知道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算法的下一个（未来）迭代将访问的节点。查询调度程序通过</a:t>
            </a:r>
            <a:r>
              <a:rPr lang="zh-CN" altLang="en-US" sz="2400" b="1" dirty="0">
                <a:effectLst/>
                <a:latin typeface="Times New Roman" panose="02020603050405020304" charset="0"/>
                <a:cs typeface="Times New Roman" panose="02020603050405020304" charset="0"/>
              </a:rPr>
              <a:t>引用候选数组</a:t>
            </a:r>
            <a:r>
              <a:rPr lang="zh-CN" altLang="en-US" sz="2400" dirty="0">
                <a:effectLst/>
                <a:latin typeface="Times New Roman" panose="02020603050405020304" charset="0"/>
                <a:cs typeface="Times New Roman" panose="02020603050405020304" charset="0"/>
              </a:rPr>
              <a:t>来推测要访问的节点。</a:t>
            </a:r>
            <a:endParaRPr lang="en-US" altLang="zh-CN" sz="2400" dirty="0">
              <a:effectLst/>
              <a:latin typeface="Times New Roman" panose="02020603050405020304" charset="0"/>
              <a:cs typeface="Times New Roman" panose="02020603050405020304" charset="0"/>
            </a:endParaRPr>
          </a:p>
          <a:p>
            <a:pPr lvl="0">
              <a:spcAft>
                <a:spcPts val="1000"/>
              </a:spcAft>
            </a:pPr>
            <a:r>
              <a:rPr lang="zh-CN" altLang="en-US" sz="2400" dirty="0">
                <a:effectLst/>
                <a:latin typeface="Times New Roman" panose="02020603050405020304" charset="0"/>
                <a:cs typeface="Times New Roman" panose="02020603050405020304" charset="0"/>
              </a:rPr>
              <a:t>如图所示，发现在测试的所有数据集下一次迭代的图遍历中，总访问节点的 </a:t>
            </a:r>
            <a:r>
              <a:rPr lang="en-US" altLang="zh-CN" sz="2400" dirty="0">
                <a:effectLst/>
                <a:latin typeface="Times New Roman" panose="02020603050405020304" charset="0"/>
                <a:cs typeface="Times New Roman" panose="02020603050405020304" charset="0"/>
              </a:rPr>
              <a:t>82.3% </a:t>
            </a:r>
            <a:r>
              <a:rPr lang="zh-CN" altLang="en-US" sz="2400" dirty="0">
                <a:effectLst/>
                <a:latin typeface="Times New Roman" panose="02020603050405020304" charset="0"/>
                <a:cs typeface="Times New Roman" panose="02020603050405020304" charset="0"/>
              </a:rPr>
              <a:t>来自候选数组（尽管其信息尚未更新以供下一步使用），因此这种预</a:t>
            </a:r>
            <a:r>
              <a:rPr lang="zh-CN" altLang="en-US" sz="2400" dirty="0">
                <a:effectLst/>
                <a:latin typeface="Times New Roman" panose="02020603050405020304" charset="0"/>
                <a:cs typeface="Times New Roman" panose="02020603050405020304" charset="0"/>
              </a:rPr>
              <a:t>取方式有效。</a:t>
            </a:r>
            <a:endParaRPr lang="en-US" altLang="zh-CN" sz="2200" dirty="0">
              <a:effectLst/>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8534400" y="1282700"/>
            <a:ext cx="3011805" cy="429323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放宽依赖关系和更细粒度调度</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250336" y="2280081"/>
            <a:ext cx="7221012" cy="2435225"/>
          </a:xfrm>
          <a:prstGeom prst="rect">
            <a:avLst/>
          </a:prstGeom>
          <a:noFill/>
        </p:spPr>
        <p:txBody>
          <a:bodyPr wrap="square" rtlCol="0">
            <a:spAutoFit/>
          </a:bodyPr>
          <a:lstStyle/>
          <a:p>
            <a:pPr lvl="0">
              <a:spcAft>
                <a:spcPts val="1000"/>
              </a:spcAft>
            </a:pPr>
            <a:r>
              <a:rPr lang="zh-CN" altLang="en-US" sz="2400" dirty="0">
                <a:effectLst/>
                <a:latin typeface="Times New Roman" panose="02020603050405020304" charset="0"/>
                <a:cs typeface="Times New Roman" panose="02020603050405020304" charset="0"/>
              </a:rPr>
              <a:t>协作搜索查询加速可以显著减少要传输的数据量，并通过预取</a:t>
            </a:r>
            <a:r>
              <a:rPr lang="zh-CN" altLang="en-US" sz="2400" b="1" dirty="0">
                <a:effectLst/>
                <a:latin typeface="Times New Roman" panose="02020603050405020304" charset="0"/>
                <a:cs typeface="Times New Roman" panose="02020603050405020304" charset="0"/>
              </a:rPr>
              <a:t>成功隐藏访问 </a:t>
            </a:r>
            <a:r>
              <a:rPr lang="en-US" altLang="zh-CN" sz="2400" b="1" dirty="0">
                <a:effectLst/>
                <a:latin typeface="Times New Roman" panose="02020603050405020304" charset="0"/>
                <a:cs typeface="Times New Roman" panose="02020603050405020304" charset="0"/>
              </a:rPr>
              <a:t>CXL </a:t>
            </a:r>
            <a:r>
              <a:rPr lang="zh-CN" altLang="en-US" sz="2400" b="1" dirty="0">
                <a:effectLst/>
                <a:latin typeface="Times New Roman" panose="02020603050405020304" charset="0"/>
                <a:cs typeface="Times New Roman" panose="02020603050405020304" charset="0"/>
              </a:rPr>
              <a:t>内存池造成的长延迟</a:t>
            </a:r>
            <a:r>
              <a:rPr lang="zh-CN" altLang="en-US" sz="2400" dirty="0">
                <a:effectLst/>
                <a:latin typeface="Times New Roman" panose="02020603050405020304" charset="0"/>
                <a:cs typeface="Times New Roman" panose="02020603050405020304" charset="0"/>
              </a:rPr>
              <a:t>。然而，在不同位置计算 </a:t>
            </a:r>
            <a:r>
              <a:rPr lang="en-US" altLang="zh-CN" sz="2400" dirty="0" err="1">
                <a:effectLst/>
                <a:latin typeface="Times New Roman" panose="02020603050405020304" charset="0"/>
                <a:cs typeface="Times New Roman" panose="02020603050405020304" charset="0"/>
              </a:rPr>
              <a:t>kNN</a:t>
            </a:r>
            <a:r>
              <a:rPr lang="en-US" altLang="zh-CN" sz="2400" dirty="0">
                <a:effectLst/>
                <a:latin typeface="Times New Roman" panose="02020603050405020304" charset="0"/>
                <a:cs typeface="Times New Roman" panose="02020603050405020304" charset="0"/>
              </a:rPr>
              <a:t> </a:t>
            </a:r>
            <a:r>
              <a:rPr lang="zh-CN" altLang="en-US" sz="2400" dirty="0">
                <a:effectLst/>
                <a:latin typeface="Times New Roman" panose="02020603050405020304" charset="0"/>
                <a:cs typeface="Times New Roman" panose="02020603050405020304" charset="0"/>
              </a:rPr>
              <a:t>搜索会使 </a:t>
            </a:r>
            <a:r>
              <a:rPr lang="en-US" altLang="zh-CN" sz="2400" dirty="0">
                <a:effectLst/>
                <a:latin typeface="Times New Roman" panose="02020603050405020304" charset="0"/>
                <a:cs typeface="Times New Roman" panose="02020603050405020304" charset="0"/>
              </a:rPr>
              <a:t>RC </a:t>
            </a:r>
            <a:r>
              <a:rPr lang="zh-CN" altLang="en-US" sz="2400" dirty="0">
                <a:effectLst/>
                <a:latin typeface="Times New Roman" panose="02020603050405020304" charset="0"/>
                <a:cs typeface="Times New Roman" panose="02020603050405020304" charset="0"/>
              </a:rPr>
              <a:t>端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子任务挂起，直到 </a:t>
            </a:r>
            <a:r>
              <a:rPr lang="en-US" altLang="zh-CN" sz="2400" dirty="0">
                <a:effectLst/>
                <a:latin typeface="Times New Roman" panose="02020603050405020304" charset="0"/>
                <a:cs typeface="Times New Roman" panose="02020603050405020304" charset="0"/>
              </a:rPr>
              <a:t>EP </a:t>
            </a:r>
            <a:r>
              <a:rPr lang="zh-CN" altLang="en-US" sz="2400" dirty="0">
                <a:effectLst/>
                <a:latin typeface="Times New Roman" panose="02020603050405020304" charset="0"/>
                <a:cs typeface="Times New Roman" panose="02020603050405020304" charset="0"/>
              </a:rPr>
              <a:t>完成距离计算。</a:t>
            </a:r>
            <a:endParaRPr lang="en-US" altLang="zh-CN" sz="2400" dirty="0">
              <a:effectLst/>
              <a:latin typeface="Times New Roman" panose="02020603050405020304" charset="0"/>
              <a:cs typeface="Times New Roman" panose="02020603050405020304" charset="0"/>
            </a:endParaRPr>
          </a:p>
          <a:p>
            <a:pPr lvl="0">
              <a:spcAft>
                <a:spcPts val="1000"/>
              </a:spcAft>
            </a:pPr>
            <a:r>
              <a:rPr lang="zh-CN" altLang="en-US" sz="2400" dirty="0">
                <a:effectLst/>
                <a:latin typeface="Times New Roman" panose="02020603050405020304" charset="0"/>
                <a:cs typeface="Times New Roman" panose="02020603050405020304" charset="0"/>
              </a:rPr>
              <a:t>右图显示了 </a:t>
            </a:r>
            <a:r>
              <a:rPr lang="en-US" altLang="zh-CN" sz="2400" dirty="0">
                <a:effectLst/>
                <a:latin typeface="Times New Roman" panose="02020603050405020304" charset="0"/>
                <a:cs typeface="Times New Roman" panose="02020603050405020304" charset="0"/>
              </a:rPr>
              <a:t>RC </a:t>
            </a:r>
            <a:r>
              <a:rPr lang="zh-CN" altLang="en-US" sz="2400" dirty="0">
                <a:effectLst/>
                <a:latin typeface="Times New Roman" panose="02020603050405020304" charset="0"/>
                <a:cs typeface="Times New Roman" panose="02020603050405020304" charset="0"/>
              </a:rPr>
              <a:t>端子任务 </a:t>
            </a:r>
            <a:r>
              <a:rPr lang="en-US" altLang="zh-CN" sz="2400" dirty="0">
                <a:effectLst/>
                <a:latin typeface="Times New Roman" panose="02020603050405020304" charset="0"/>
                <a:cs typeface="Times New Roman" panose="02020603050405020304" charset="0"/>
              </a:rPr>
              <a:t>(CXL CPU) </a:t>
            </a:r>
            <a:r>
              <a:rPr lang="zh-CN" altLang="en-US" sz="2400" dirty="0">
                <a:effectLst/>
                <a:latin typeface="Times New Roman" panose="02020603050405020304" charset="0"/>
                <a:cs typeface="Times New Roman" panose="02020603050405020304" charset="0"/>
              </a:rPr>
              <a:t>保持空闲以等待距离结果的</a:t>
            </a:r>
            <a:r>
              <a:rPr lang="zh-CN" altLang="en-US" sz="2400" dirty="0">
                <a:effectLst/>
                <a:latin typeface="Times New Roman" panose="02020603050405020304" charset="0"/>
                <a:cs typeface="Times New Roman" panose="02020603050405020304" charset="0"/>
              </a:rPr>
              <a:t>情况。</a:t>
            </a:r>
            <a:endParaRPr lang="zh-CN" altLang="en-US" sz="2400" dirty="0">
              <a:effectLst/>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7713189" y="1124147"/>
            <a:ext cx="4201111" cy="5134692"/>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放宽依赖关系和更细粒度调度</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445" y="1083310"/>
            <a:ext cx="11479530" cy="1374140"/>
          </a:xfrm>
          <a:prstGeom prst="rect">
            <a:avLst/>
          </a:prstGeom>
          <a:noFill/>
        </p:spPr>
        <p:txBody>
          <a:bodyPr wrap="square" rtlCol="0">
            <a:noAutofit/>
          </a:bodyPr>
          <a:lstStyle/>
          <a:p>
            <a:pPr lvl="0">
              <a:spcAft>
                <a:spcPts val="1000"/>
              </a:spcAft>
            </a:pPr>
            <a:r>
              <a:rPr lang="zh-CN" altLang="en-US" sz="2000" dirty="0">
                <a:effectLst/>
                <a:latin typeface="Times New Roman" panose="02020603050405020304" charset="0"/>
                <a:cs typeface="Times New Roman" panose="02020603050405020304" charset="0"/>
              </a:rPr>
              <a:t>为此，本文查询调度程序放宽了对候选更新任务的执行依赖性，将该任务分为紧急和可推迟的过程。</a:t>
            </a:r>
            <a:r>
              <a:rPr lang="zh-CN" altLang="en-US" sz="2000" dirty="0">
                <a:effectLst/>
                <a:latin typeface="Times New Roman" panose="02020603050405020304" charset="0"/>
                <a:cs typeface="Times New Roman" panose="02020603050405020304" charset="0"/>
                <a:sym typeface="+mn-ea"/>
              </a:rPr>
              <a:t>包括 </a:t>
            </a:r>
            <a:r>
              <a:rPr lang="en-US" altLang="zh-CN" sz="2000" dirty="0">
                <a:effectLst/>
                <a:latin typeface="Times New Roman" panose="02020603050405020304" charset="0"/>
                <a:cs typeface="Times New Roman" panose="02020603050405020304" charset="0"/>
                <a:sym typeface="+mn-ea"/>
              </a:rPr>
              <a:t> </a:t>
            </a:r>
            <a:r>
              <a:rPr lang="en-US" altLang="zh-CN" sz="2000" b="1" dirty="0" err="1">
                <a:effectLst/>
                <a:latin typeface="Times New Roman" panose="02020603050405020304" charset="0"/>
                <a:cs typeface="Times New Roman" panose="02020603050405020304" charset="0"/>
                <a:sym typeface="+mn-ea"/>
              </a:rPr>
              <a:t>i</a:t>
            </a:r>
            <a:r>
              <a:rPr lang="en-US" altLang="zh-CN" sz="2000" b="1" dirty="0">
                <a:effectLst/>
                <a:latin typeface="Times New Roman" panose="02020603050405020304" charset="0"/>
                <a:cs typeface="Times New Roman" panose="02020603050405020304" charset="0"/>
                <a:sym typeface="+mn-ea"/>
              </a:rPr>
              <a:t>) </a:t>
            </a:r>
            <a:r>
              <a:rPr lang="zh-CN" altLang="en-US" sz="2000" b="1" dirty="0">
                <a:effectLst/>
                <a:latin typeface="Times New Roman" panose="02020603050405020304" charset="0"/>
                <a:cs typeface="Times New Roman" panose="02020603050405020304" charset="0"/>
                <a:sym typeface="+mn-ea"/>
              </a:rPr>
              <a:t>插入候选数组，</a:t>
            </a:r>
            <a:r>
              <a:rPr lang="en-US" altLang="zh-CN" sz="2000" b="1" dirty="0">
                <a:effectLst/>
                <a:latin typeface="Times New Roman" panose="02020603050405020304" charset="0"/>
                <a:cs typeface="Times New Roman" panose="02020603050405020304" charset="0"/>
                <a:sym typeface="+mn-ea"/>
              </a:rPr>
              <a:t>ii) </a:t>
            </a:r>
            <a:r>
              <a:rPr lang="zh-CN" altLang="en-US" sz="2000" b="1" dirty="0">
                <a:effectLst/>
                <a:latin typeface="Times New Roman" panose="02020603050405020304" charset="0"/>
                <a:cs typeface="Times New Roman" panose="02020603050405020304" charset="0"/>
                <a:sym typeface="+mn-ea"/>
              </a:rPr>
              <a:t>根据距离对 </a:t>
            </a:r>
            <a:r>
              <a:rPr lang="en-US" altLang="zh-CN" sz="2000" b="1" dirty="0" err="1">
                <a:effectLst/>
                <a:latin typeface="Times New Roman" panose="02020603050405020304" charset="0"/>
                <a:cs typeface="Times New Roman" panose="02020603050405020304" charset="0"/>
                <a:sym typeface="+mn-ea"/>
              </a:rPr>
              <a:t>kNN</a:t>
            </a:r>
            <a:r>
              <a:rPr lang="en-US" altLang="zh-CN" sz="2000" b="1" dirty="0">
                <a:effectLst/>
                <a:latin typeface="Times New Roman" panose="02020603050405020304" charset="0"/>
                <a:cs typeface="Times New Roman" panose="02020603050405020304" charset="0"/>
                <a:sym typeface="+mn-ea"/>
              </a:rPr>
              <a:t> </a:t>
            </a:r>
            <a:r>
              <a:rPr lang="zh-CN" altLang="en-US" sz="2000" b="1" dirty="0">
                <a:effectLst/>
                <a:latin typeface="Times New Roman" panose="02020603050405020304" charset="0"/>
                <a:cs typeface="Times New Roman" panose="02020603050405020304" charset="0"/>
                <a:sym typeface="+mn-ea"/>
              </a:rPr>
              <a:t>候选进行排序，以及 </a:t>
            </a:r>
            <a:r>
              <a:rPr lang="en-US" altLang="zh-CN" sz="2000" b="1" dirty="0">
                <a:effectLst/>
                <a:latin typeface="Times New Roman" panose="02020603050405020304" charset="0"/>
                <a:cs typeface="Times New Roman" panose="02020603050405020304" charset="0"/>
                <a:sym typeface="+mn-ea"/>
              </a:rPr>
              <a:t>iii) </a:t>
            </a:r>
            <a:r>
              <a:rPr lang="zh-CN" altLang="en-US" sz="2000" b="1" dirty="0">
                <a:effectLst/>
                <a:latin typeface="Times New Roman" panose="02020603050405020304" charset="0"/>
                <a:cs typeface="Times New Roman" panose="02020603050405020304" charset="0"/>
                <a:sym typeface="+mn-ea"/>
              </a:rPr>
              <a:t>选择要访问的节点</a:t>
            </a:r>
            <a:r>
              <a:rPr lang="en-US" altLang="zh-CN" sz="2000" b="1" dirty="0">
                <a:effectLst/>
                <a:latin typeface="Times New Roman" panose="02020603050405020304" charset="0"/>
                <a:cs typeface="Times New Roman" panose="02020603050405020304" charset="0"/>
                <a:sym typeface="+mn-ea"/>
              </a:rPr>
              <a:t> </a:t>
            </a:r>
            <a:r>
              <a:rPr lang="zh-CN" altLang="en-US" sz="2000" dirty="0">
                <a:effectLst/>
                <a:latin typeface="Times New Roman" panose="02020603050405020304" charset="0"/>
                <a:cs typeface="Times New Roman" panose="02020603050405020304" charset="0"/>
                <a:sym typeface="+mn-ea"/>
              </a:rPr>
              <a:t>三项子任务</a:t>
            </a:r>
            <a:endParaRPr lang="zh-CN" altLang="en-US" sz="2000" dirty="0">
              <a:effectLst/>
              <a:latin typeface="Times New Roman" panose="02020603050405020304" charset="0"/>
              <a:cs typeface="Times New Roman" panose="02020603050405020304" charset="0"/>
              <a:sym typeface="+mn-ea"/>
            </a:endParaRPr>
          </a:p>
          <a:p>
            <a:pPr lvl="0">
              <a:spcAft>
                <a:spcPts val="1000"/>
              </a:spcAft>
            </a:pPr>
            <a:r>
              <a:rPr lang="zh-CN" altLang="en-US" sz="2000" dirty="0">
                <a:effectLst/>
                <a:latin typeface="Times New Roman" panose="02020603050405020304" charset="0"/>
                <a:cs typeface="Times New Roman" panose="02020603050405020304" charset="0"/>
                <a:sym typeface="+mn-ea"/>
              </a:rPr>
              <a:t>其中</a:t>
            </a:r>
            <a:r>
              <a:rPr lang="zh-CN" altLang="en-US" sz="2000" b="1" dirty="0">
                <a:effectLst/>
                <a:latin typeface="Times New Roman" panose="02020603050405020304" charset="0"/>
                <a:cs typeface="Times New Roman" panose="02020603050405020304" charset="0"/>
                <a:sym typeface="+mn-ea"/>
              </a:rPr>
              <a:t>节点选择</a:t>
            </a:r>
            <a:r>
              <a:rPr lang="zh-CN" altLang="en-US" sz="2000" dirty="0">
                <a:effectLst/>
                <a:latin typeface="Times New Roman" panose="02020603050405020304" charset="0"/>
                <a:cs typeface="Times New Roman" panose="02020603050405020304" charset="0"/>
                <a:sym typeface="+mn-ea"/>
              </a:rPr>
              <a:t>是一个重要的过程，后续图遍历需要知道要访问的节点（紧急）。然而，排序</a:t>
            </a:r>
            <a:r>
              <a:rPr lang="en-US" altLang="zh-CN" sz="2000" dirty="0">
                <a:effectLst/>
                <a:latin typeface="Times New Roman" panose="02020603050405020304" charset="0"/>
                <a:cs typeface="Times New Roman" panose="02020603050405020304" charset="0"/>
                <a:sym typeface="+mn-ea"/>
              </a:rPr>
              <a:t>/</a:t>
            </a:r>
            <a:r>
              <a:rPr lang="zh-CN" altLang="en-US" sz="2000" dirty="0">
                <a:effectLst/>
                <a:latin typeface="Times New Roman" panose="02020603050405020304" charset="0"/>
                <a:cs typeface="Times New Roman" panose="02020603050405020304" charset="0"/>
                <a:sym typeface="+mn-ea"/>
              </a:rPr>
              <a:t>插入 </a:t>
            </a:r>
            <a:r>
              <a:rPr lang="en-US" altLang="zh-CN" sz="2000" dirty="0" err="1">
                <a:effectLst/>
                <a:latin typeface="Times New Roman" panose="02020603050405020304" charset="0"/>
                <a:cs typeface="Times New Roman" panose="02020603050405020304" charset="0"/>
                <a:sym typeface="+mn-ea"/>
              </a:rPr>
              <a:t>kNN</a:t>
            </a:r>
            <a:r>
              <a:rPr lang="en-US" altLang="zh-CN" sz="2000" dirty="0">
                <a:effectLst/>
                <a:latin typeface="Times New Roman" panose="02020603050405020304" charset="0"/>
                <a:cs typeface="Times New Roman" panose="02020603050405020304" charset="0"/>
                <a:sym typeface="+mn-ea"/>
              </a:rPr>
              <a:t> </a:t>
            </a:r>
            <a:r>
              <a:rPr lang="zh-CN" altLang="en-US" sz="2000" dirty="0">
                <a:effectLst/>
                <a:latin typeface="Times New Roman" panose="02020603050405020304" charset="0"/>
                <a:cs typeface="Times New Roman" panose="02020603050405020304" charset="0"/>
                <a:sym typeface="+mn-ea"/>
              </a:rPr>
              <a:t>候选者会维护候选数组中的 </a:t>
            </a:r>
            <a:r>
              <a:rPr lang="en-US" altLang="zh-CN" sz="2000" dirty="0">
                <a:effectLst/>
                <a:latin typeface="Times New Roman" panose="02020603050405020304" charset="0"/>
                <a:cs typeface="Times New Roman" panose="02020603050405020304" charset="0"/>
                <a:sym typeface="+mn-ea"/>
              </a:rPr>
              <a:t>k </a:t>
            </a:r>
            <a:r>
              <a:rPr lang="zh-CN" altLang="en-US" sz="2000" dirty="0">
                <a:effectLst/>
                <a:latin typeface="Times New Roman" panose="02020603050405020304" charset="0"/>
                <a:cs typeface="Times New Roman" panose="02020603050405020304" charset="0"/>
                <a:sym typeface="+mn-ea"/>
              </a:rPr>
              <a:t>个邻居，这不需要立即完成。</a:t>
            </a:r>
            <a:endParaRPr lang="en-US" altLang="zh-CN" sz="2000" dirty="0">
              <a:effectLst/>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871470" y="2654300"/>
            <a:ext cx="6231255" cy="384048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放宽依赖关系和更细粒度调度</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42466"/>
            <a:ext cx="11479575" cy="829945"/>
          </a:xfrm>
          <a:prstGeom prst="rect">
            <a:avLst/>
          </a:prstGeom>
          <a:noFill/>
        </p:spPr>
        <p:txBody>
          <a:bodyPr wrap="square" rtlCol="0">
            <a:spAutoFit/>
          </a:bodyPr>
          <a:lstStyle/>
          <a:p>
            <a:pPr lvl="0">
              <a:spcAft>
                <a:spcPts val="1000"/>
              </a:spcAft>
            </a:pPr>
            <a:r>
              <a:rPr lang="zh-CN" altLang="en-US" sz="2400" dirty="0">
                <a:effectLst/>
                <a:latin typeface="Times New Roman" panose="02020603050405020304" charset="0"/>
                <a:cs typeface="Times New Roman" panose="02020603050405020304" charset="0"/>
              </a:rPr>
              <a:t>本文设计查询调度程序在图遍历之前执行节点选择，并以细粒度的方式延迟其他候选更新子任务，在距离计算时执行</a:t>
            </a:r>
            <a:r>
              <a:rPr lang="zh-CN" altLang="en-US" sz="2400" dirty="0">
                <a:effectLst/>
                <a:latin typeface="Times New Roman" panose="02020603050405020304" charset="0"/>
                <a:cs typeface="Times New Roman" panose="02020603050405020304" charset="0"/>
              </a:rPr>
              <a:t>这些可延迟操作</a:t>
            </a:r>
            <a:endParaRPr lang="en-US" altLang="zh-CN" sz="2400" dirty="0">
              <a:effectLst/>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723515" y="2171700"/>
            <a:ext cx="6529705" cy="402399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测试评估：配置</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6281"/>
            <a:ext cx="11393301" cy="1696720"/>
          </a:xfrm>
          <a:prstGeom prst="rect">
            <a:avLst/>
          </a:prstGeom>
          <a:noFill/>
        </p:spPr>
        <p:txBody>
          <a:bodyPr wrap="square" rtlCol="0">
            <a:spAutoFit/>
          </a:bodyPr>
          <a:lstStyle/>
          <a:p>
            <a:pPr lvl="0">
              <a:spcAft>
                <a:spcPts val="1000"/>
              </a:spcAft>
            </a:pPr>
            <a:r>
              <a:rPr lang="zh-CN" altLang="en-US" sz="2400" dirty="0">
                <a:effectLst/>
                <a:latin typeface="Times New Roman" panose="02020603050405020304" charset="0"/>
                <a:cs typeface="Times New Roman" panose="02020603050405020304" charset="0"/>
              </a:rPr>
              <a:t>鉴于缺乏公开可用、功能齐全的 </a:t>
            </a:r>
            <a:r>
              <a:rPr lang="en-US" altLang="zh-CN" sz="2400" dirty="0">
                <a:effectLst/>
                <a:latin typeface="Times New Roman" panose="02020603050405020304" charset="0"/>
                <a:cs typeface="Times New Roman" panose="02020603050405020304" charset="0"/>
              </a:rPr>
              <a:t>CXL </a:t>
            </a:r>
            <a:r>
              <a:rPr lang="zh-CN" altLang="en-US" sz="2400" dirty="0">
                <a:effectLst/>
                <a:latin typeface="Times New Roman" panose="02020603050405020304" charset="0"/>
                <a:cs typeface="Times New Roman" panose="02020603050405020304" charset="0"/>
              </a:rPr>
              <a:t>系统，在</a:t>
            </a:r>
            <a:r>
              <a:rPr lang="zh-CN" altLang="en-US" sz="2400" b="1" dirty="0">
                <a:effectLst/>
                <a:latin typeface="Times New Roman" panose="02020603050405020304" charset="0"/>
                <a:cs typeface="Times New Roman" panose="02020603050405020304" charset="0"/>
              </a:rPr>
              <a:t>实际运行系统</a:t>
            </a:r>
            <a:r>
              <a:rPr lang="zh-CN" altLang="en-US" sz="2400" dirty="0">
                <a:effectLst/>
                <a:latin typeface="Times New Roman" panose="02020603050405020304" charset="0"/>
                <a:cs typeface="Times New Roman" panose="02020603050405020304" charset="0"/>
              </a:rPr>
              <a:t>中构建并验证了 </a:t>
            </a:r>
            <a:r>
              <a:rPr lang="en-US" altLang="zh-CN" sz="2400" dirty="0">
                <a:effectLst/>
                <a:latin typeface="Times New Roman" panose="02020603050405020304" charset="0"/>
                <a:cs typeface="Times New Roman" panose="02020603050405020304" charset="0"/>
              </a:rPr>
              <a:t>CXL-ANNS </a:t>
            </a:r>
            <a:r>
              <a:rPr lang="zh-CN" altLang="en-US" sz="2400" dirty="0">
                <a:effectLst/>
                <a:latin typeface="Times New Roman" panose="02020603050405020304" charset="0"/>
                <a:cs typeface="Times New Roman" panose="02020603050405020304" charset="0"/>
              </a:rPr>
              <a:t>软件和硬件，如图所示。</a:t>
            </a:r>
            <a:endParaRPr lang="en-US" altLang="zh-CN" sz="2400" dirty="0">
              <a:effectLst/>
              <a:latin typeface="Times New Roman" panose="02020603050405020304" charset="0"/>
              <a:cs typeface="Times New Roman" panose="02020603050405020304" charset="0"/>
            </a:endParaRPr>
          </a:p>
          <a:p>
            <a:pPr lvl="0">
              <a:spcAft>
                <a:spcPts val="1000"/>
              </a:spcAft>
            </a:pPr>
            <a:r>
              <a:rPr lang="zh-CN" altLang="en-US" sz="2400" dirty="0">
                <a:effectLst/>
                <a:latin typeface="Times New Roman" panose="02020603050405020304" charset="0"/>
                <a:cs typeface="Times New Roman" panose="02020603050405020304" charset="0"/>
              </a:rPr>
              <a:t>但原型系统不提供探索各种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设计空间所需的灵活性。作为补救措施，我们还建立了一个代表 </a:t>
            </a:r>
            <a:r>
              <a:rPr lang="en-US" altLang="zh-CN" sz="2400" dirty="0">
                <a:effectLst/>
                <a:latin typeface="Times New Roman" panose="02020603050405020304" charset="0"/>
                <a:cs typeface="Times New Roman" panose="02020603050405020304" charset="0"/>
              </a:rPr>
              <a:t>CXL-ANNS </a:t>
            </a:r>
            <a:r>
              <a:rPr lang="zh-CN" altLang="en-US" sz="2400" dirty="0">
                <a:effectLst/>
                <a:latin typeface="Times New Roman" panose="02020603050405020304" charset="0"/>
                <a:cs typeface="Times New Roman" panose="02020603050405020304" charset="0"/>
              </a:rPr>
              <a:t>的硬件验证的</a:t>
            </a:r>
            <a:r>
              <a:rPr lang="zh-CN" altLang="en-US" sz="2400" b="1" dirty="0">
                <a:effectLst/>
                <a:latin typeface="Times New Roman" panose="02020603050405020304" charset="0"/>
                <a:cs typeface="Times New Roman" panose="02020603050405020304" charset="0"/>
              </a:rPr>
              <a:t>全系统模拟器</a:t>
            </a:r>
            <a:r>
              <a:rPr lang="zh-CN" altLang="en-US" sz="2400" dirty="0">
                <a:effectLst/>
                <a:latin typeface="Times New Roman" panose="02020603050405020304" charset="0"/>
                <a:cs typeface="Times New Roman" panose="02020603050405020304" charset="0"/>
              </a:rPr>
              <a:t>用于评估。</a:t>
            </a:r>
            <a:endParaRPr lang="zh-CN" altLang="en-US" sz="2400" dirty="0">
              <a:effectLst/>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786765" y="2992755"/>
            <a:ext cx="10468610" cy="3202940"/>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测试评估：数据集</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工作负载</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415435" y="961821"/>
            <a:ext cx="11393301" cy="1824990"/>
          </a:xfrm>
          <a:prstGeom prst="rect">
            <a:avLst/>
          </a:prstGeom>
          <a:noFill/>
        </p:spPr>
        <p:txBody>
          <a:bodyPr wrap="square" rtlCol="0">
            <a:spAutoFit/>
          </a:bodyPr>
          <a:lstStyle/>
          <a:p>
            <a:pPr marL="342900" lvl="0" indent="-342900">
              <a:spcAft>
                <a:spcPts val="1000"/>
              </a:spcAft>
              <a:buFont typeface="Arial" panose="020B0604020202020204" pitchFamily="34" charset="0"/>
              <a:buChar char="•"/>
            </a:pPr>
            <a:r>
              <a:rPr lang="zh-CN" altLang="en-US" sz="2400" dirty="0">
                <a:effectLst/>
                <a:latin typeface="Times New Roman" panose="02020603050405020304" charset="0"/>
                <a:cs typeface="Times New Roman" panose="02020603050405020304" charset="0"/>
              </a:rPr>
              <a:t>使用 </a:t>
            </a:r>
            <a:r>
              <a:rPr lang="en-US" altLang="zh-CN" sz="2400" dirty="0" err="1">
                <a:effectLst/>
                <a:latin typeface="Times New Roman" panose="02020603050405020304" charset="0"/>
                <a:cs typeface="Times New Roman" panose="02020603050405020304" charset="0"/>
              </a:rPr>
              <a:t>BigANN</a:t>
            </a:r>
            <a:r>
              <a:rPr lang="en-US" altLang="zh-CN" sz="2400" dirty="0">
                <a:effectLst/>
                <a:latin typeface="Times New Roman" panose="02020603050405020304" charset="0"/>
                <a:cs typeface="Times New Roman" panose="02020603050405020304" charset="0"/>
              </a:rPr>
              <a:t> </a:t>
            </a:r>
            <a:r>
              <a:rPr lang="zh-CN" altLang="en-US" sz="2400" dirty="0">
                <a:effectLst/>
                <a:latin typeface="Times New Roman" panose="02020603050405020304" charset="0"/>
                <a:cs typeface="Times New Roman" panose="02020603050405020304" charset="0"/>
              </a:rPr>
              <a:t>基准中的十亿级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数据集，</a:t>
            </a:r>
            <a:r>
              <a:rPr lang="en-US" altLang="zh-CN" sz="2400" dirty="0" err="1">
                <a:effectLst/>
                <a:latin typeface="Times New Roman" panose="02020603050405020304" charset="0"/>
                <a:cs typeface="Times New Roman" panose="02020603050405020304" charset="0"/>
              </a:rPr>
              <a:t>BigANN</a:t>
            </a:r>
            <a:r>
              <a:rPr lang="en-US" altLang="zh-CN" sz="2400" dirty="0">
                <a:effectLst/>
                <a:latin typeface="Times New Roman" panose="02020603050405020304" charset="0"/>
                <a:cs typeface="Times New Roman" panose="02020603050405020304" charset="0"/>
              </a:rPr>
              <a:t> </a:t>
            </a:r>
            <a:r>
              <a:rPr lang="zh-CN" altLang="en-US" sz="2400" dirty="0">
                <a:effectLst/>
                <a:latin typeface="Times New Roman" panose="02020603050405020304" charset="0"/>
                <a:cs typeface="Times New Roman" panose="02020603050405020304" charset="0"/>
              </a:rPr>
              <a:t>基准是多家公司参与的公共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基准。下表总结了它们的重要特征。</a:t>
            </a:r>
            <a:endParaRPr lang="en-US" altLang="zh-CN"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zh-CN" altLang="en-US" sz="2400" dirty="0">
                <a:effectLst/>
                <a:latin typeface="Times New Roman" panose="02020603050405020304" charset="0"/>
                <a:cs typeface="Times New Roman" panose="02020603050405020304" charset="0"/>
              </a:rPr>
              <a:t>使用阿里巴巴生产搜索服务所采用的</a:t>
            </a:r>
            <a:r>
              <a:rPr lang="zh-CN" altLang="en-US" sz="2400" b="1" dirty="0">
                <a:effectLst/>
                <a:latin typeface="Times New Roman" panose="02020603050405020304" charset="0"/>
                <a:cs typeface="Times New Roman" panose="02020603050405020304" charset="0"/>
              </a:rPr>
              <a:t>最先进的算法 </a:t>
            </a:r>
            <a:r>
              <a:rPr lang="en-US" altLang="zh-CN" sz="2400" b="1" dirty="0">
                <a:effectLst/>
                <a:latin typeface="Times New Roman" panose="02020603050405020304" charset="0"/>
                <a:cs typeface="Times New Roman" panose="02020603050405020304" charset="0"/>
              </a:rPr>
              <a:t>NSG </a:t>
            </a:r>
            <a:r>
              <a:rPr lang="zh-CN" altLang="en-US" sz="2400" dirty="0">
                <a:effectLst/>
                <a:latin typeface="Times New Roman" panose="02020603050405020304" charset="0"/>
                <a:cs typeface="Times New Roman" panose="02020603050405020304" charset="0"/>
              </a:rPr>
              <a:t>生成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的图</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zh-CN" altLang="en-US" sz="2400" dirty="0">
                <a:effectLst/>
                <a:latin typeface="Times New Roman" panose="02020603050405020304" charset="0"/>
                <a:cs typeface="Times New Roman" panose="02020603050405020304" charset="0"/>
              </a:rPr>
              <a:t>如 </a:t>
            </a:r>
            <a:r>
              <a:rPr lang="en-US" altLang="zh-CN" sz="2400" dirty="0" err="1">
                <a:effectLst/>
                <a:latin typeface="Times New Roman" panose="02020603050405020304" charset="0"/>
                <a:cs typeface="Times New Roman" panose="02020603050405020304" charset="0"/>
              </a:rPr>
              <a:t>BigANN</a:t>
            </a:r>
            <a:r>
              <a:rPr lang="en-US" altLang="zh-CN" sz="2400" dirty="0">
                <a:effectLst/>
                <a:latin typeface="Times New Roman" panose="02020603050405020304" charset="0"/>
                <a:cs typeface="Times New Roman" panose="02020603050405020304" charset="0"/>
              </a:rPr>
              <a:t> </a:t>
            </a:r>
            <a:r>
              <a:rPr lang="zh-CN" altLang="en-US" sz="2400" dirty="0">
                <a:effectLst/>
                <a:latin typeface="Times New Roman" panose="02020603050405020304" charset="0"/>
                <a:cs typeface="Times New Roman" panose="02020603050405020304" charset="0"/>
              </a:rPr>
              <a:t>基准所建议的那样，使用</a:t>
            </a:r>
            <a:r>
              <a:rPr lang="zh-CN" altLang="en-US" sz="2400" b="1" dirty="0">
                <a:effectLst/>
                <a:latin typeface="Times New Roman" panose="02020603050405020304" charset="0"/>
                <a:cs typeface="Times New Roman" panose="02020603050405020304" charset="0"/>
              </a:rPr>
              <a:t>系统准确度为 </a:t>
            </a:r>
            <a:r>
              <a:rPr lang="en-US" altLang="zh-CN" sz="2400" b="1" dirty="0">
                <a:effectLst/>
                <a:latin typeface="Times New Roman" panose="02020603050405020304" charset="0"/>
                <a:cs typeface="Times New Roman" panose="02020603050405020304" charset="0"/>
              </a:rPr>
              <a:t>90% </a:t>
            </a:r>
            <a:r>
              <a:rPr lang="zh-CN" altLang="en-US" sz="2400" dirty="0">
                <a:effectLst/>
                <a:latin typeface="Times New Roman" panose="02020603050405020304" charset="0"/>
                <a:cs typeface="Times New Roman" panose="02020603050405020304" charset="0"/>
              </a:rPr>
              <a:t>时的设置评估性能行为。</a:t>
            </a:r>
            <a:endParaRPr lang="zh-CN" altLang="en-US" sz="2400" dirty="0">
              <a:effectLst/>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985124" y="2821504"/>
            <a:ext cx="10221751" cy="3658111"/>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背景：近似近邻搜索（</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34638" y="185960"/>
            <a:ext cx="730337" cy="556270"/>
          </a:xfrm>
          <a:prstGeom prst="rect">
            <a:avLst/>
          </a:prstGeom>
        </p:spPr>
      </p:pic>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 name="文本框 1"/>
          <p:cNvSpPr txBox="1"/>
          <p:nvPr/>
        </p:nvSpPr>
        <p:spPr>
          <a:xfrm>
            <a:off x="385445" y="1089025"/>
            <a:ext cx="5378450" cy="5227320"/>
          </a:xfrm>
          <a:prstGeom prst="rect">
            <a:avLst/>
          </a:prstGeom>
          <a:noFill/>
        </p:spPr>
        <p:txBody>
          <a:bodyPr wrap="square" rtlCol="0">
            <a:noAutofit/>
          </a:bodyPr>
          <a:lstStyle/>
          <a:p>
            <a:pPr lvl="0" indent="0" algn="l">
              <a:buClrTx/>
              <a:buSzTx/>
              <a:buFont typeface="Arial" panose="020B0604020202020204" pitchFamily="34" charset="0"/>
              <a:buNone/>
            </a:pPr>
            <a:r>
              <a:rPr lang="en-US" altLang="zh-CN" sz="2400" dirty="0">
                <a:latin typeface="Times New Roman" panose="02020603050405020304" charset="0"/>
                <a:cs typeface="Times New Roman" panose="02020603050405020304" charset="0"/>
              </a:rPr>
              <a:t>        为了使kNN搜索更实用，ANNS 将</a:t>
            </a:r>
            <a:r>
              <a:rPr lang="en-US" altLang="zh-CN" sz="2400" b="1" dirty="0">
                <a:latin typeface="Times New Roman" panose="02020603050405020304" charset="0"/>
                <a:cs typeface="Times New Roman" panose="02020603050405020304" charset="0"/>
              </a:rPr>
              <a:t>查询向量限制为仅搜索最有可能成为最近邻的邻域子集</a:t>
            </a:r>
            <a:r>
              <a:rPr lang="zh-CN" altLang="en-US" sz="2400" b="1" dirty="0">
                <a:latin typeface="Times New Roman" panose="02020603050405020304" charset="0"/>
                <a:cs typeface="Times New Roman" panose="02020603050405020304" charset="0"/>
              </a:rPr>
              <a:t>（</a:t>
            </a:r>
            <a:r>
              <a:rPr lang="en-US" altLang="zh-CN" sz="2400" b="1" dirty="0">
                <a:latin typeface="Times New Roman" panose="02020603050405020304" charset="0"/>
                <a:cs typeface="Times New Roman" panose="02020603050405020304" charset="0"/>
              </a:rPr>
              <a:t>BFS</a:t>
            </a:r>
            <a:r>
              <a:rPr lang="zh-CN" altLang="en-US" sz="2400" b="1" dirty="0">
                <a:latin typeface="Times New Roman" panose="02020603050405020304" charset="0"/>
                <a:cs typeface="Times New Roman" panose="02020603050405020304" charset="0"/>
              </a:rPr>
              <a:t>算法</a:t>
            </a:r>
            <a:r>
              <a:rPr lang="zh-CN" altLang="en-US" sz="2400" b="1" dirty="0">
                <a:latin typeface="Times New Roman" panose="02020603050405020304" charset="0"/>
                <a:cs typeface="Times New Roman" panose="02020603050405020304" charset="0"/>
              </a:rPr>
              <a:t>最常用）</a:t>
            </a:r>
            <a:endParaRPr lang="zh-CN" altLang="en-US" sz="2400" b="1" dirty="0">
              <a:latin typeface="Times New Roman" panose="02020603050405020304" charset="0"/>
              <a:cs typeface="Times New Roman" panose="02020603050405020304" charset="0"/>
            </a:endParaRPr>
          </a:p>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sym typeface="+mn-ea"/>
              </a:rPr>
              <a:t>从入口节点遍历并移动到更接近给定查询向量的邻居</a:t>
            </a:r>
            <a:endParaRPr lang="en-US" altLang="zh-CN" sz="2400" dirty="0">
              <a:latin typeface="Times New Roman" panose="02020603050405020304" charset="0"/>
              <a:cs typeface="Times New Roman" panose="02020603050405020304" charset="0"/>
              <a:sym typeface="+mn-ea"/>
            </a:endParaRPr>
          </a:p>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sym typeface="+mn-ea"/>
              </a:rPr>
              <a:t>维护一个候选数组，该数组包含距离</a:t>
            </a:r>
            <a:r>
              <a:rPr lang="zh-CN" altLang="en-US" sz="2400" dirty="0">
                <a:latin typeface="Times New Roman" panose="02020603050405020304" charset="0"/>
                <a:cs typeface="Times New Roman" panose="02020603050405020304" charset="0"/>
                <a:sym typeface="+mn-ea"/>
              </a:rPr>
              <a:t>可能</a:t>
            </a:r>
            <a:r>
              <a:rPr lang="en-US" altLang="zh-CN" sz="2400" dirty="0">
                <a:latin typeface="Times New Roman" panose="02020603050405020304" charset="0"/>
                <a:cs typeface="Times New Roman" panose="02020603050405020304" charset="0"/>
                <a:sym typeface="+mn-ea"/>
              </a:rPr>
              <a:t>更短的一些</a:t>
            </a:r>
            <a:r>
              <a:rPr lang="zh-CN" altLang="en-US" sz="2400" dirty="0">
                <a:latin typeface="Times New Roman" panose="02020603050405020304" charset="0"/>
                <a:cs typeface="Times New Roman" panose="02020603050405020304" charset="0"/>
                <a:sym typeface="+mn-ea"/>
              </a:rPr>
              <a:t>邻居</a:t>
            </a:r>
            <a:r>
              <a:rPr lang="en-US" altLang="zh-CN" sz="2400" dirty="0">
                <a:latin typeface="Times New Roman" panose="02020603050405020304" charset="0"/>
                <a:cs typeface="Times New Roman" panose="02020603050405020304" charset="0"/>
                <a:sym typeface="+mn-ea"/>
              </a:rPr>
              <a:t>节点</a:t>
            </a:r>
            <a:endParaRPr lang="en-US" altLang="zh-CN" sz="2400" dirty="0">
              <a:latin typeface="Times New Roman" panose="02020603050405020304" charset="0"/>
              <a:cs typeface="Times New Roman" panose="02020603050405020304" charset="0"/>
              <a:sym typeface="+mn-ea"/>
            </a:endParaRPr>
          </a:p>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sym typeface="+mn-ea"/>
              </a:rPr>
              <a:t>迭代地计算候选数组中未访问的节点</a:t>
            </a:r>
            <a:r>
              <a:rPr lang="zh-CN" altLang="en-US" sz="2400" dirty="0">
                <a:latin typeface="Times New Roman" panose="02020603050405020304" charset="0"/>
                <a:cs typeface="Times New Roman" panose="02020603050405020304" charset="0"/>
                <a:sym typeface="+mn-ea"/>
              </a:rPr>
              <a:t>邻居</a:t>
            </a:r>
            <a:r>
              <a:rPr lang="en-US" altLang="zh-CN" sz="2400" dirty="0">
                <a:latin typeface="Times New Roman" panose="02020603050405020304" charset="0"/>
                <a:cs typeface="Times New Roman" panose="02020603050405020304" charset="0"/>
                <a:sym typeface="+mn-ea"/>
              </a:rPr>
              <a:t>的距离并更新候选数组，直到候选数组中没有未访问的节点</a:t>
            </a:r>
            <a:endParaRPr lang="en-US" altLang="zh-CN" sz="2400" dirty="0">
              <a:latin typeface="Times New Roman" panose="02020603050405020304" charset="0"/>
              <a:cs typeface="Times New Roman" panose="02020603050405020304" charset="0"/>
              <a:sym typeface="+mn-ea"/>
            </a:endParaRPr>
          </a:p>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sym typeface="+mn-ea"/>
              </a:rPr>
              <a:t>返回候选数组中</a:t>
            </a:r>
            <a:r>
              <a:rPr lang="zh-CN" altLang="en-US" sz="2400" dirty="0">
                <a:latin typeface="Times New Roman" panose="02020603050405020304" charset="0"/>
                <a:cs typeface="Times New Roman" panose="02020603050405020304" charset="0"/>
                <a:sym typeface="+mn-ea"/>
              </a:rPr>
              <a:t>最近的</a:t>
            </a:r>
            <a:r>
              <a:rPr lang="en-US" altLang="zh-CN" sz="2400" dirty="0">
                <a:latin typeface="Times New Roman" panose="02020603050405020304" charset="0"/>
                <a:cs typeface="Times New Roman" panose="02020603050405020304" charset="0"/>
                <a:sym typeface="+mn-ea"/>
              </a:rPr>
              <a:t> k 个邻居</a:t>
            </a:r>
            <a:endParaRPr lang="en-US" altLang="zh-CN" sz="2400" dirty="0">
              <a:latin typeface="Times New Roman" panose="02020603050405020304" charset="0"/>
              <a:cs typeface="Times New Roman" panose="02020603050405020304" charset="0"/>
            </a:endParaRPr>
          </a:p>
          <a:p>
            <a:pPr lvl="0" algn="l">
              <a:buClrTx/>
              <a:buSzTx/>
              <a:buNone/>
            </a:pPr>
            <a:r>
              <a:rPr lang="en-US" altLang="zh-CN" sz="2400" dirty="0">
                <a:latin typeface="Times New Roman" panose="02020603050405020304" charset="0"/>
                <a:cs typeface="Times New Roman" panose="02020603050405020304" charset="0"/>
                <a:sym typeface="+mn-ea"/>
              </a:rPr>
              <a:t>    其中查询对象与其他对象的相似度计算采用基于距离的相似度进行</a:t>
            </a:r>
            <a:r>
              <a:rPr lang="zh-CN" altLang="en-US" sz="2400" dirty="0">
                <a:latin typeface="Times New Roman" panose="02020603050405020304" charset="0"/>
                <a:cs typeface="Times New Roman" panose="02020603050405020304" charset="0"/>
                <a:sym typeface="+mn-ea"/>
              </a:rPr>
              <a:t>。</a:t>
            </a:r>
            <a:r>
              <a:rPr lang="zh-CN" altLang="en-US" sz="2400" b="1" dirty="0">
                <a:latin typeface="Times New Roman" panose="02020603050405020304" charset="0"/>
                <a:cs typeface="Times New Roman" panose="02020603050405020304" charset="0"/>
                <a:sym typeface="+mn-ea"/>
              </a:rPr>
              <a:t>（</a:t>
            </a:r>
            <a:r>
              <a:rPr lang="en-US" altLang="zh-CN" sz="2400" b="1" dirty="0">
                <a:latin typeface="Times New Roman" panose="02020603050405020304" charset="0"/>
                <a:cs typeface="Times New Roman" panose="02020603050405020304" charset="0"/>
                <a:sym typeface="+mn-ea"/>
              </a:rPr>
              <a:t>L2/Angular距离</a:t>
            </a:r>
            <a:r>
              <a:rPr lang="zh-CN" altLang="en-US" sz="2400" b="1" dirty="0">
                <a:latin typeface="Times New Roman" panose="02020603050405020304" charset="0"/>
                <a:cs typeface="Times New Roman" panose="02020603050405020304" charset="0"/>
                <a:sym typeface="+mn-ea"/>
              </a:rPr>
              <a:t>）</a:t>
            </a:r>
            <a:endParaRPr lang="zh-CN" altLang="en-US" sz="2400" dirty="0">
              <a:latin typeface="Times New Roman" panose="02020603050405020304" charset="0"/>
              <a:cs typeface="Times New Roman" panose="02020603050405020304" charset="0"/>
            </a:endParaRPr>
          </a:p>
          <a:p>
            <a:pPr lvl="0" algn="l">
              <a:buClrTx/>
              <a:buSzTx/>
              <a:buFont typeface="Arial" panose="020B0604020202020204" pitchFamily="34" charset="0"/>
              <a:buChar char="•"/>
            </a:pPr>
            <a:endParaRPr lang="en-US" altLang="zh-CN" sz="2400" dirty="0">
              <a:latin typeface="Times New Roman" panose="02020603050405020304" charset="0"/>
              <a:cs typeface="Times New Roman" panose="02020603050405020304" charset="0"/>
            </a:endParaRPr>
          </a:p>
          <a:p>
            <a:pPr indent="0" algn="l">
              <a:buClrTx/>
              <a:buSzTx/>
              <a:buFont typeface="Arial" panose="020B0604020202020204" pitchFamily="34" charset="0"/>
              <a:buNone/>
            </a:pPr>
            <a:endParaRPr lang="zh-CN" altLang="en-US" sz="2400" dirty="0">
              <a:latin typeface="Times New Roman" panose="02020603050405020304" charset="0"/>
              <a:cs typeface="Times New Roman" panose="02020603050405020304" charset="0"/>
            </a:endParaRPr>
          </a:p>
        </p:txBody>
      </p:sp>
      <p:pic>
        <p:nvPicPr>
          <p:cNvPr id="4" name="Picture"/>
          <p:cNvPicPr/>
          <p:nvPr/>
        </p:nvPicPr>
        <p:blipFill>
          <a:blip r:embed="rId2"/>
          <a:stretch>
            <a:fillRect/>
          </a:stretch>
        </p:blipFill>
        <p:spPr bwMode="auto">
          <a:xfrm>
            <a:off x="5793740" y="948055"/>
            <a:ext cx="6262370" cy="5368290"/>
          </a:xfrm>
          <a:prstGeom prst="rect">
            <a:avLst/>
          </a:prstGeom>
          <a:noFill/>
          <a:ln w="9525">
            <a:noFill/>
          </a:ln>
        </p:spPr>
      </p:pic>
      <p:sp>
        <p:nvSpPr>
          <p:cNvPr id="24" name="日期占位符 7"/>
          <p:cNvSpPr>
            <a:spLocks noGrp="1"/>
          </p:cNvSpPr>
          <p:nvPr>
            <p:ph type="dt" sz="half" idx="10"/>
            <p:custDataLst>
              <p:tags r:id="rId3"/>
            </p:custDataLst>
          </p:nvPr>
        </p:nvSpPr>
        <p:spPr>
          <a:xfrm>
            <a:off x="1209907" y="6494974"/>
            <a:ext cx="1847385" cy="365125"/>
          </a:xfrm>
        </p:spPr>
        <p:txBody>
          <a:bodyPr/>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advClick="0" advTm="51977"/>
    </mc:Choice>
    <mc:Fallback>
      <p:transition advClick="0" advTm="5197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测试评估：对比大型 </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 </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系统</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288435" y="1466011"/>
            <a:ext cx="11393301" cy="4312920"/>
          </a:xfrm>
          <a:prstGeom prst="rect">
            <a:avLst/>
          </a:prstGeom>
          <a:noFill/>
        </p:spPr>
        <p:txBody>
          <a:bodyPr wrap="square" rtlCol="0">
            <a:spAutoFit/>
          </a:bodyPr>
          <a:lstStyle/>
          <a:p>
            <a:pPr marL="342900" lvl="0" indent="-342900">
              <a:spcAft>
                <a:spcPts val="1000"/>
              </a:spcAft>
              <a:buFont typeface="Arial" panose="020B0604020202020204" pitchFamily="34" charset="0"/>
              <a:buChar char="•"/>
            </a:pPr>
            <a:r>
              <a:rPr lang="en-US" altLang="zh-CN" sz="2400" dirty="0">
                <a:effectLst/>
                <a:latin typeface="Times New Roman" panose="02020603050405020304" charset="0"/>
                <a:cs typeface="Times New Roman" panose="02020603050405020304" charset="0"/>
              </a:rPr>
              <a:t>Comp</a:t>
            </a:r>
            <a:r>
              <a:rPr lang="zh-CN" altLang="en-US" sz="2400" dirty="0">
                <a:effectLst/>
                <a:latin typeface="Times New Roman" panose="02020603050405020304" charset="0"/>
                <a:cs typeface="Times New Roman" panose="02020603050405020304" charset="0"/>
              </a:rPr>
              <a:t>代表压缩型</a:t>
            </a:r>
            <a:r>
              <a:rPr lang="en-US" altLang="zh-CN" sz="2400" dirty="0">
                <a:effectLst/>
                <a:latin typeface="Times New Roman" panose="02020603050405020304" charset="0"/>
                <a:cs typeface="Times New Roman" panose="02020603050405020304" charset="0"/>
              </a:rPr>
              <a:t>ANNS</a:t>
            </a:r>
            <a:r>
              <a:rPr lang="zh-CN" altLang="en-US" sz="2400" dirty="0">
                <a:effectLst/>
                <a:latin typeface="Times New Roman" panose="02020603050405020304" charset="0"/>
                <a:cs typeface="Times New Roman" panose="02020603050405020304" charset="0"/>
              </a:rPr>
              <a:t>的设计，其以中心向量代表</a:t>
            </a:r>
            <a:r>
              <a:rPr lang="en-US" altLang="zh-CN" sz="2400" dirty="0">
                <a:effectLst/>
                <a:latin typeface="Times New Roman" panose="02020603050405020304" charset="0"/>
                <a:cs typeface="Times New Roman" panose="02020603050405020304" charset="0"/>
              </a:rPr>
              <a:t>cluster</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err="1">
                <a:effectLst/>
                <a:latin typeface="Times New Roman" panose="02020603050405020304" charset="0"/>
                <a:cs typeface="Times New Roman" panose="02020603050405020304" charset="0"/>
              </a:rPr>
              <a:t>Hr</a:t>
            </a:r>
            <a:r>
              <a:rPr lang="en-US" altLang="zh-CN" sz="2400" dirty="0">
                <a:effectLst/>
                <a:latin typeface="Times New Roman" panose="02020603050405020304" charset="0"/>
                <a:cs typeface="Times New Roman" panose="02020603050405020304" charset="0"/>
              </a:rPr>
              <a:t>-D</a:t>
            </a:r>
            <a:r>
              <a:rPr lang="zh-CN" altLang="en-US" sz="2400" dirty="0">
                <a:effectLst/>
                <a:latin typeface="Times New Roman" panose="02020603050405020304" charset="0"/>
                <a:cs typeface="Times New Roman" panose="02020603050405020304" charset="0"/>
              </a:rPr>
              <a:t>代表</a:t>
            </a:r>
            <a:r>
              <a:rPr lang="en-US" altLang="zh-CN" sz="2400" dirty="0" err="1">
                <a:effectLst/>
                <a:latin typeface="Times New Roman" panose="02020603050405020304" charset="0"/>
                <a:cs typeface="Times New Roman" panose="02020603050405020304" charset="0"/>
              </a:rPr>
              <a:t>DiskANN</a:t>
            </a:r>
            <a:r>
              <a:rPr lang="zh-CN" altLang="en-US" sz="2400" dirty="0">
                <a:effectLst/>
                <a:latin typeface="Times New Roman" panose="02020603050405020304" charset="0"/>
                <a:cs typeface="Times New Roman" panose="02020603050405020304" charset="0"/>
              </a:rPr>
              <a:t>设计（压缩嵌入表）</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err="1">
                <a:effectLst/>
                <a:latin typeface="Times New Roman" panose="02020603050405020304" charset="0"/>
                <a:cs typeface="Times New Roman" panose="02020603050405020304" charset="0"/>
              </a:rPr>
              <a:t>Hr</a:t>
            </a:r>
            <a:r>
              <a:rPr lang="en-US" altLang="zh-CN" sz="2400" dirty="0">
                <a:effectLst/>
                <a:latin typeface="Times New Roman" panose="02020603050405020304" charset="0"/>
                <a:cs typeface="Times New Roman" panose="02020603050405020304" charset="0"/>
              </a:rPr>
              <a:t>-H</a:t>
            </a:r>
            <a:r>
              <a:rPr lang="zh-CN" altLang="en-US" sz="2400" dirty="0">
                <a:effectLst/>
                <a:latin typeface="Times New Roman" panose="02020603050405020304" charset="0"/>
                <a:cs typeface="Times New Roman" panose="02020603050405020304" charset="0"/>
              </a:rPr>
              <a:t>代表混合内存的层次化设计：</a:t>
            </a:r>
            <a:r>
              <a:rPr lang="en-US" altLang="zh-CN" sz="2400" dirty="0">
                <a:effectLst/>
                <a:latin typeface="Times New Roman" panose="02020603050405020304" charset="0"/>
                <a:cs typeface="Times New Roman" panose="02020603050405020304" charset="0"/>
              </a:rPr>
              <a:t>HM-ANN</a:t>
            </a:r>
            <a:r>
              <a:rPr lang="zh-CN" altLang="en-US" sz="2400" dirty="0">
                <a:effectLst/>
                <a:latin typeface="Times New Roman" panose="02020603050405020304" charset="0"/>
                <a:cs typeface="Times New Roman" panose="02020603050405020304" charset="0"/>
              </a:rPr>
              <a:t>（简化图）</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err="1">
                <a:effectLst/>
                <a:latin typeface="Times New Roman" panose="02020603050405020304" charset="0"/>
                <a:cs typeface="Times New Roman" panose="02020603050405020304" charset="0"/>
              </a:rPr>
              <a:t>Orcl</a:t>
            </a:r>
            <a:r>
              <a:rPr lang="zh-CN" altLang="en-US" sz="2400" dirty="0">
                <a:effectLst/>
                <a:latin typeface="Times New Roman" panose="02020603050405020304" charset="0"/>
                <a:cs typeface="Times New Roman" panose="02020603050405020304" charset="0"/>
              </a:rPr>
              <a:t>代表采用无限大</a:t>
            </a:r>
            <a:r>
              <a:rPr lang="en-US" altLang="zh-CN" sz="2400" dirty="0">
                <a:effectLst/>
                <a:latin typeface="Times New Roman" panose="02020603050405020304" charset="0"/>
                <a:cs typeface="Times New Roman" panose="02020603050405020304" charset="0"/>
              </a:rPr>
              <a:t>DRAM</a:t>
            </a:r>
            <a:r>
              <a:rPr lang="zh-CN" altLang="en-US" sz="2400" dirty="0">
                <a:effectLst/>
                <a:latin typeface="Times New Roman" panose="02020603050405020304" charset="0"/>
                <a:cs typeface="Times New Roman" panose="02020603050405020304" charset="0"/>
              </a:rPr>
              <a:t>进行数据集存储，然后进行</a:t>
            </a:r>
            <a:r>
              <a:rPr lang="en-US" altLang="zh-CN" sz="2400" dirty="0">
                <a:effectLst/>
                <a:latin typeface="Times New Roman" panose="02020603050405020304" charset="0"/>
                <a:cs typeface="Times New Roman" panose="02020603050405020304" charset="0"/>
              </a:rPr>
              <a:t>ANNS</a:t>
            </a:r>
            <a:r>
              <a:rPr lang="zh-CN" altLang="en-US" sz="2400" dirty="0">
                <a:effectLst/>
                <a:latin typeface="Times New Roman" panose="02020603050405020304" charset="0"/>
                <a:cs typeface="Times New Roman" panose="02020603050405020304" charset="0"/>
              </a:rPr>
              <a:t>搜索</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effectLst/>
                <a:latin typeface="Times New Roman" panose="02020603050405020304" charset="0"/>
                <a:cs typeface="Times New Roman" panose="02020603050405020304" charset="0"/>
              </a:rPr>
              <a:t>Base</a:t>
            </a:r>
            <a:r>
              <a:rPr lang="zh-CN" altLang="en-US" sz="2400" dirty="0">
                <a:effectLst/>
                <a:latin typeface="Times New Roman" panose="02020603050405020304" charset="0"/>
                <a:cs typeface="Times New Roman" panose="02020603050405020304" charset="0"/>
              </a:rPr>
              <a:t>代表采用</a:t>
            </a:r>
            <a:r>
              <a:rPr lang="en-US" altLang="zh-CN" sz="2400" dirty="0">
                <a:effectLst/>
                <a:latin typeface="Times New Roman" panose="02020603050405020304" charset="0"/>
                <a:cs typeface="Times New Roman" panose="02020603050405020304" charset="0"/>
              </a:rPr>
              <a:t>CXL pool</a:t>
            </a:r>
            <a:r>
              <a:rPr lang="zh-CN" altLang="en-US" sz="2400" dirty="0">
                <a:effectLst/>
                <a:latin typeface="Times New Roman" panose="02020603050405020304" charset="0"/>
                <a:cs typeface="Times New Roman" panose="02020603050405020304" charset="0"/>
              </a:rPr>
              <a:t>进行数据集存储，然后进行未优化的</a:t>
            </a:r>
            <a:r>
              <a:rPr lang="en-US" altLang="zh-CN" sz="2400" dirty="0">
                <a:effectLst/>
                <a:latin typeface="Times New Roman" panose="02020603050405020304" charset="0"/>
                <a:cs typeface="Times New Roman" panose="02020603050405020304" charset="0"/>
              </a:rPr>
              <a:t>ANNS</a:t>
            </a:r>
            <a:r>
              <a:rPr lang="zh-CN" altLang="en-US" sz="2400" dirty="0">
                <a:effectLst/>
                <a:latin typeface="Times New Roman" panose="02020603050405020304" charset="0"/>
                <a:cs typeface="Times New Roman" panose="02020603050405020304" charset="0"/>
              </a:rPr>
              <a:t>搜索，即只有</a:t>
            </a:r>
            <a:r>
              <a:rPr lang="en-US" altLang="zh-CN" sz="2400" dirty="0">
                <a:effectLst/>
                <a:latin typeface="Times New Roman" panose="02020603050405020304" charset="0"/>
                <a:cs typeface="Times New Roman" panose="02020603050405020304" charset="0"/>
              </a:rPr>
              <a:t>CXL CPU</a:t>
            </a:r>
            <a:r>
              <a:rPr lang="zh-CN" altLang="en-US" sz="2400" dirty="0">
                <a:effectLst/>
                <a:latin typeface="Times New Roman" panose="02020603050405020304" charset="0"/>
                <a:cs typeface="Times New Roman" panose="02020603050405020304" charset="0"/>
              </a:rPr>
              <a:t>进行计算</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err="1">
                <a:effectLst/>
                <a:latin typeface="Times New Roman" panose="02020603050405020304" charset="0"/>
                <a:cs typeface="Times New Roman" panose="02020603050405020304" charset="0"/>
              </a:rPr>
              <a:t>EPAx</a:t>
            </a:r>
            <a:r>
              <a:rPr lang="zh-CN" altLang="en-US" sz="2400" dirty="0">
                <a:effectLst/>
                <a:latin typeface="Times New Roman" panose="02020603050405020304" charset="0"/>
                <a:cs typeface="Times New Roman" panose="02020603050405020304" charset="0"/>
              </a:rPr>
              <a:t>代表开启</a:t>
            </a:r>
            <a:r>
              <a:rPr lang="en-US" altLang="zh-CN" sz="2400" dirty="0">
                <a:effectLst/>
                <a:latin typeface="Times New Roman" panose="02020603050405020304" charset="0"/>
                <a:cs typeface="Times New Roman" panose="02020603050405020304" charset="0"/>
              </a:rPr>
              <a:t>DSA</a:t>
            </a:r>
            <a:r>
              <a:rPr lang="zh-CN" altLang="en-US" sz="2400" dirty="0">
                <a:effectLst/>
                <a:latin typeface="Times New Roman" panose="02020603050405020304" charset="0"/>
                <a:cs typeface="Times New Roman" panose="02020603050405020304" charset="0"/>
              </a:rPr>
              <a:t>系统计算加速的方案</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effectLst/>
                <a:latin typeface="Times New Roman" panose="02020603050405020304" charset="0"/>
                <a:cs typeface="Times New Roman" panose="02020603050405020304" charset="0"/>
              </a:rPr>
              <a:t>Cache</a:t>
            </a:r>
            <a:r>
              <a:rPr lang="zh-CN" altLang="en-US" sz="2400" dirty="0">
                <a:effectLst/>
                <a:latin typeface="Times New Roman" panose="02020603050405020304" charset="0"/>
                <a:cs typeface="Times New Roman" panose="02020603050405020304" charset="0"/>
              </a:rPr>
              <a:t>代表开启预取与节点关系感知放置的方案</a:t>
            </a:r>
            <a:endParaRPr lang="zh-CN" altLang="en-US"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effectLst/>
                <a:latin typeface="Times New Roman" panose="02020603050405020304" charset="0"/>
                <a:cs typeface="Times New Roman" panose="02020603050405020304" charset="0"/>
              </a:rPr>
              <a:t>CXLA</a:t>
            </a:r>
            <a:r>
              <a:rPr lang="zh-CN" altLang="en-US" sz="2400" dirty="0">
                <a:effectLst/>
                <a:latin typeface="Times New Roman" panose="02020603050405020304" charset="0"/>
                <a:cs typeface="Times New Roman" panose="02020603050405020304" charset="0"/>
              </a:rPr>
              <a:t>代表文章提出的包含所有优化特性的方案</a:t>
            </a:r>
            <a:endParaRPr lang="zh-CN" altLang="en-US" sz="2400" dirty="0">
              <a:effectLst/>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测试评估：吞吐量</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961821"/>
            <a:ext cx="11393301" cy="1758315"/>
          </a:xfrm>
          <a:prstGeom prst="rect">
            <a:avLst/>
          </a:prstGeom>
          <a:noFill/>
        </p:spPr>
        <p:txBody>
          <a:bodyPr wrap="square" rtlCol="0">
            <a:spAutoFit/>
          </a:bodyPr>
          <a:lstStyle/>
          <a:p>
            <a:pPr lvl="0">
              <a:spcAft>
                <a:spcPts val="1000"/>
              </a:spcAft>
            </a:pPr>
            <a:r>
              <a:rPr lang="zh-CN" altLang="en-US" sz="2000" dirty="0">
                <a:effectLst/>
                <a:latin typeface="Times New Roman" panose="02020603050405020304" charset="0"/>
                <a:cs typeface="Times New Roman" panose="02020603050405020304" charset="0"/>
              </a:rPr>
              <a:t>通过计算每秒处理的查询数（简称 </a:t>
            </a:r>
            <a:r>
              <a:rPr lang="en-US" altLang="zh-CN" sz="2000" dirty="0">
                <a:effectLst/>
                <a:latin typeface="Times New Roman" panose="02020603050405020304" charset="0"/>
                <a:cs typeface="Times New Roman" panose="02020603050405020304" charset="0"/>
              </a:rPr>
              <a:t>QPS</a:t>
            </a:r>
            <a:r>
              <a:rPr lang="zh-CN" altLang="en-US" sz="2000" dirty="0">
                <a:effectLst/>
                <a:latin typeface="Times New Roman" panose="02020603050405020304" charset="0"/>
                <a:cs typeface="Times New Roman" panose="02020603050405020304" charset="0"/>
              </a:rPr>
              <a:t>）来测量系统的吞吐量。使用 </a:t>
            </a:r>
            <a:r>
              <a:rPr lang="en-US" altLang="zh-CN" sz="2000" dirty="0">
                <a:effectLst/>
                <a:latin typeface="Times New Roman" panose="02020603050405020304" charset="0"/>
                <a:cs typeface="Times New Roman" panose="02020603050405020304" charset="0"/>
              </a:rPr>
              <a:t>k=10 </a:t>
            </a:r>
            <a:r>
              <a:rPr lang="zh-CN" altLang="en-US" sz="2000" dirty="0">
                <a:effectLst/>
                <a:latin typeface="Times New Roman" panose="02020603050405020304" charset="0"/>
                <a:cs typeface="Times New Roman" panose="02020603050405020304" charset="0"/>
              </a:rPr>
              <a:t>时的 </a:t>
            </a:r>
            <a:r>
              <a:rPr lang="en-US" altLang="zh-CN" sz="2000" dirty="0">
                <a:effectLst/>
                <a:latin typeface="Times New Roman" panose="02020603050405020304" charset="0"/>
                <a:cs typeface="Times New Roman" panose="02020603050405020304" charset="0"/>
              </a:rPr>
              <a:t>Base </a:t>
            </a:r>
            <a:r>
              <a:rPr lang="zh-CN" altLang="en-US" sz="2000" dirty="0">
                <a:effectLst/>
                <a:latin typeface="Times New Roman" panose="02020603050405020304" charset="0"/>
                <a:cs typeface="Times New Roman" panose="02020603050405020304" charset="0"/>
              </a:rPr>
              <a:t>值对吞吐量进行归一化。</a:t>
            </a:r>
            <a:r>
              <a:rPr lang="zh-CN" altLang="en-US" sz="2000" dirty="0">
                <a:effectLst/>
                <a:latin typeface="Times New Roman" panose="02020603050405020304" charset="0"/>
                <a:cs typeface="Times New Roman" panose="02020603050405020304" charset="0"/>
                <a:sym typeface="+mn-ea"/>
              </a:rPr>
              <a:t>下图显示了不同</a:t>
            </a:r>
            <a:r>
              <a:rPr lang="en-US" altLang="zh-CN" sz="2000" dirty="0">
                <a:effectLst/>
                <a:latin typeface="Times New Roman" panose="02020603050405020304" charset="0"/>
                <a:cs typeface="Times New Roman" panose="02020603050405020304" charset="0"/>
                <a:sym typeface="+mn-ea"/>
              </a:rPr>
              <a:t>ANNS</a:t>
            </a:r>
            <a:r>
              <a:rPr lang="zh-CN" altLang="en-US" sz="2000" dirty="0">
                <a:effectLst/>
                <a:latin typeface="Times New Roman" panose="02020603050405020304" charset="0"/>
                <a:cs typeface="Times New Roman" panose="02020603050405020304" charset="0"/>
                <a:sym typeface="+mn-ea"/>
              </a:rPr>
              <a:t>系统在不同工作负载下的的 </a:t>
            </a:r>
            <a:r>
              <a:rPr lang="en-US" altLang="zh-CN" sz="2000" dirty="0">
                <a:effectLst/>
                <a:latin typeface="Times New Roman" panose="02020603050405020304" charset="0"/>
                <a:cs typeface="Times New Roman" panose="02020603050405020304" charset="0"/>
                <a:sym typeface="+mn-ea"/>
              </a:rPr>
              <a:t>QPS</a:t>
            </a:r>
            <a:r>
              <a:rPr lang="zh-CN" altLang="en-US" sz="2000" dirty="0">
                <a:effectLst/>
                <a:latin typeface="Times New Roman" panose="02020603050405020304" charset="0"/>
                <a:cs typeface="Times New Roman" panose="02020603050405020304" charset="0"/>
                <a:sym typeface="+mn-ea"/>
              </a:rPr>
              <a:t>。</a:t>
            </a:r>
            <a:r>
              <a:rPr lang="en-US" altLang="zh-CN" sz="2000" b="1" dirty="0">
                <a:effectLst/>
                <a:latin typeface="Times New Roman" panose="02020603050405020304" charset="0"/>
                <a:cs typeface="Times New Roman" panose="02020603050405020304" charset="0"/>
                <a:sym typeface="+mn-ea"/>
              </a:rPr>
              <a:t>Base </a:t>
            </a:r>
            <a:r>
              <a:rPr lang="zh-CN" altLang="en-US" sz="2000" b="1" dirty="0">
                <a:effectLst/>
                <a:latin typeface="Times New Roman" panose="02020603050405020304" charset="0"/>
                <a:cs typeface="Times New Roman" panose="02020603050405020304" charset="0"/>
                <a:sym typeface="+mn-ea"/>
              </a:rPr>
              <a:t>不会遭受 如</a:t>
            </a:r>
            <a:r>
              <a:rPr lang="en-US" altLang="zh-CN" sz="2000" b="1" dirty="0" err="1">
                <a:effectLst/>
                <a:latin typeface="Times New Roman" panose="02020603050405020304" charset="0"/>
                <a:cs typeface="Times New Roman" panose="02020603050405020304" charset="0"/>
                <a:sym typeface="+mn-ea"/>
              </a:rPr>
              <a:t>Hr</a:t>
            </a:r>
            <a:r>
              <a:rPr lang="en-US" altLang="zh-CN" sz="2000" b="1" dirty="0">
                <a:effectLst/>
                <a:latin typeface="Times New Roman" panose="02020603050405020304" charset="0"/>
                <a:cs typeface="Times New Roman" panose="02020603050405020304" charset="0"/>
                <a:sym typeface="+mn-ea"/>
              </a:rPr>
              <a:t>-D/H </a:t>
            </a:r>
            <a:r>
              <a:rPr lang="zh-CN" altLang="en-US" sz="2000" b="1" dirty="0">
                <a:effectLst/>
                <a:latin typeface="Times New Roman" panose="02020603050405020304" charset="0"/>
                <a:cs typeface="Times New Roman" panose="02020603050405020304" charset="0"/>
                <a:sym typeface="+mn-ea"/>
              </a:rPr>
              <a:t>的精度下降或性能损耗</a:t>
            </a:r>
            <a:r>
              <a:rPr lang="zh-CN" altLang="en-US" sz="2000" dirty="0">
                <a:effectLst/>
                <a:latin typeface="Times New Roman" panose="02020603050405020304" charset="0"/>
                <a:cs typeface="Times New Roman" panose="02020603050405020304" charset="0"/>
                <a:sym typeface="+mn-ea"/>
              </a:rPr>
              <a:t>，因为它采用了 </a:t>
            </a:r>
            <a:r>
              <a:rPr lang="en-US" altLang="zh-CN" sz="2000" dirty="0">
                <a:effectLst/>
                <a:latin typeface="Times New Roman" panose="02020603050405020304" charset="0"/>
                <a:cs typeface="Times New Roman" panose="02020603050405020304" charset="0"/>
                <a:sym typeface="+mn-ea"/>
              </a:rPr>
              <a:t>CXL </a:t>
            </a:r>
            <a:r>
              <a:rPr lang="zh-CN" altLang="en-US" sz="2000" dirty="0">
                <a:effectLst/>
                <a:latin typeface="Times New Roman" panose="02020603050405020304" charset="0"/>
                <a:cs typeface="Times New Roman" panose="02020603050405020304" charset="0"/>
                <a:sym typeface="+mn-ea"/>
              </a:rPr>
              <a:t>提供的可扩展内存池。然而，</a:t>
            </a:r>
            <a:r>
              <a:rPr lang="en-US" altLang="zh-CN" sz="2000" dirty="0">
                <a:effectLst/>
                <a:latin typeface="Times New Roman" panose="02020603050405020304" charset="0"/>
                <a:cs typeface="Times New Roman" panose="02020603050405020304" charset="0"/>
                <a:sym typeface="+mn-ea"/>
              </a:rPr>
              <a:t>Base </a:t>
            </a:r>
            <a:r>
              <a:rPr lang="zh-CN" altLang="en-US" sz="2000" dirty="0">
                <a:effectLst/>
                <a:latin typeface="Times New Roman" panose="02020603050405020304" charset="0"/>
                <a:cs typeface="Times New Roman" panose="02020603050405020304" charset="0"/>
                <a:sym typeface="+mn-ea"/>
              </a:rPr>
              <a:t>的吞吐量仍然比 </a:t>
            </a:r>
            <a:r>
              <a:rPr lang="en-US" altLang="zh-CN" sz="2000" dirty="0" err="1">
                <a:effectLst/>
                <a:latin typeface="Times New Roman" panose="02020603050405020304" charset="0"/>
                <a:cs typeface="Times New Roman" panose="02020603050405020304" charset="0"/>
                <a:sym typeface="+mn-ea"/>
              </a:rPr>
              <a:t>Orcl</a:t>
            </a:r>
            <a:r>
              <a:rPr lang="en-US" altLang="zh-CN" sz="2000" dirty="0">
                <a:effectLst/>
                <a:latin typeface="Times New Roman" panose="02020603050405020304" charset="0"/>
                <a:cs typeface="Times New Roman" panose="02020603050405020304" charset="0"/>
                <a:sym typeface="+mn-ea"/>
              </a:rPr>
              <a:t> </a:t>
            </a:r>
            <a:r>
              <a:rPr lang="zh-CN" altLang="en-US" sz="2000" dirty="0">
                <a:effectLst/>
                <a:latin typeface="Times New Roman" panose="02020603050405020304" charset="0"/>
                <a:cs typeface="Times New Roman" panose="02020603050405020304" charset="0"/>
                <a:sym typeface="+mn-ea"/>
              </a:rPr>
              <a:t>低 </a:t>
            </a:r>
            <a:r>
              <a:rPr lang="en-US" altLang="zh-CN" sz="2000" dirty="0">
                <a:effectLst/>
                <a:latin typeface="Times New Roman" panose="02020603050405020304" charset="0"/>
                <a:cs typeface="Times New Roman" panose="02020603050405020304" charset="0"/>
                <a:sym typeface="+mn-ea"/>
              </a:rPr>
              <a:t>3.9 </a:t>
            </a:r>
            <a:r>
              <a:rPr lang="zh-CN" altLang="en-US" sz="2000" dirty="0">
                <a:effectLst/>
                <a:latin typeface="Times New Roman" panose="02020603050405020304" charset="0"/>
                <a:cs typeface="Times New Roman" panose="02020603050405020304" charset="0"/>
                <a:sym typeface="+mn-ea"/>
              </a:rPr>
              <a:t>倍。经过优化，</a:t>
            </a:r>
            <a:r>
              <a:rPr lang="en-US" altLang="zh-CN" sz="2000" b="1" dirty="0">
                <a:effectLst/>
                <a:latin typeface="Times New Roman" panose="02020603050405020304" charset="0"/>
                <a:cs typeface="Times New Roman" panose="02020603050405020304" charset="0"/>
                <a:sym typeface="+mn-ea"/>
              </a:rPr>
              <a:t>CXL-ANNS </a:t>
            </a:r>
            <a:r>
              <a:rPr lang="zh-CN" altLang="en-US" sz="2000" b="1" dirty="0">
                <a:effectLst/>
                <a:latin typeface="Times New Roman" panose="02020603050405020304" charset="0"/>
                <a:cs typeface="Times New Roman" panose="02020603050405020304" charset="0"/>
                <a:sym typeface="+mn-ea"/>
              </a:rPr>
              <a:t>拥有比</a:t>
            </a:r>
            <a:r>
              <a:rPr lang="en-US" altLang="zh-CN" sz="2000" b="1" dirty="0">
                <a:effectLst/>
                <a:latin typeface="Times New Roman" panose="02020603050405020304" charset="0"/>
                <a:cs typeface="Times New Roman" panose="02020603050405020304" charset="0"/>
                <a:sym typeface="+mn-ea"/>
              </a:rPr>
              <a:t>Oracle</a:t>
            </a:r>
            <a:r>
              <a:rPr lang="zh-CN" altLang="en-US" sz="2000" b="1" dirty="0">
                <a:effectLst/>
                <a:latin typeface="Times New Roman" panose="02020603050405020304" charset="0"/>
                <a:cs typeface="Times New Roman" panose="02020603050405020304" charset="0"/>
                <a:sym typeface="+mn-ea"/>
              </a:rPr>
              <a:t>更大的吞吐量</a:t>
            </a:r>
            <a:r>
              <a:rPr lang="zh-CN" altLang="en-US" sz="2000" dirty="0">
                <a:effectLst/>
                <a:latin typeface="Times New Roman" panose="02020603050405020304" charset="0"/>
                <a:cs typeface="Times New Roman" panose="02020603050405020304" charset="0"/>
                <a:sym typeface="+mn-ea"/>
              </a:rPr>
              <a:t>。</a:t>
            </a:r>
            <a:endParaRPr lang="zh-CN" altLang="en-US" sz="2000" dirty="0">
              <a:effectLst/>
              <a:latin typeface="Times New Roman" panose="02020603050405020304" charset="0"/>
              <a:cs typeface="Times New Roman" panose="02020603050405020304" charset="0"/>
            </a:endParaRPr>
          </a:p>
          <a:p>
            <a:pPr lvl="0">
              <a:spcAft>
                <a:spcPts val="1000"/>
              </a:spcAft>
            </a:pPr>
            <a:endParaRPr lang="en-US" altLang="zh-CN" sz="2000" dirty="0">
              <a:effectLst/>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1"/>
          <a:stretch>
            <a:fillRect/>
          </a:stretch>
        </p:blipFill>
        <p:spPr>
          <a:xfrm>
            <a:off x="2056754" y="2228536"/>
            <a:ext cx="8137247" cy="2133674"/>
          </a:xfrm>
          <a:prstGeom prst="rect">
            <a:avLst/>
          </a:prstGeom>
        </p:spPr>
      </p:pic>
      <p:pic>
        <p:nvPicPr>
          <p:cNvPr id="9" name="图片 8"/>
          <p:cNvPicPr>
            <a:picLocks noChangeAspect="1"/>
          </p:cNvPicPr>
          <p:nvPr/>
        </p:nvPicPr>
        <p:blipFill>
          <a:blip r:embed="rId2"/>
          <a:stretch>
            <a:fillRect/>
          </a:stretch>
        </p:blipFill>
        <p:spPr>
          <a:xfrm>
            <a:off x="2653579" y="4336951"/>
            <a:ext cx="7405103" cy="2175511"/>
          </a:xfrm>
          <a:prstGeom prst="rect">
            <a:avLst/>
          </a:prstGeom>
        </p:spPr>
      </p:pic>
      <p:pic>
        <p:nvPicPr>
          <p:cNvPr id="2" name="图片 1"/>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测试评估：延迟</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415435" y="1036751"/>
            <a:ext cx="11393301" cy="1014730"/>
          </a:xfrm>
          <a:prstGeom prst="rect">
            <a:avLst/>
          </a:prstGeom>
          <a:noFill/>
        </p:spPr>
        <p:txBody>
          <a:bodyPr wrap="square" rtlCol="0">
            <a:spAutoFit/>
          </a:bodyPr>
          <a:lstStyle/>
          <a:p>
            <a:pPr lvl="0">
              <a:spcAft>
                <a:spcPts val="1000"/>
              </a:spcAft>
            </a:pPr>
            <a:r>
              <a:rPr lang="zh-CN" altLang="en-US" sz="2000" dirty="0">
                <a:latin typeface="Times New Roman" panose="02020603050405020304" charset="0"/>
                <a:cs typeface="Times New Roman" panose="02020603050405020304" charset="0"/>
                <a:sym typeface="+mn-ea"/>
              </a:rPr>
              <a:t>选择 </a:t>
            </a:r>
            <a:r>
              <a:rPr lang="en-US" altLang="zh-CN" sz="2000" dirty="0">
                <a:latin typeface="Times New Roman" panose="02020603050405020304" charset="0"/>
                <a:cs typeface="Times New Roman" panose="02020603050405020304" charset="0"/>
                <a:sym typeface="+mn-ea"/>
              </a:rPr>
              <a:t>k=10</a:t>
            </a:r>
            <a:r>
              <a:rPr lang="zh-CN" altLang="en-US" sz="2000" dirty="0">
                <a:latin typeface="Times New Roman" panose="02020603050405020304" charset="0"/>
                <a:cs typeface="Times New Roman" panose="02020603050405020304" charset="0"/>
                <a:sym typeface="+mn-ea"/>
              </a:rPr>
              <a:t>时进行延迟分解，使用</a:t>
            </a:r>
            <a:r>
              <a:rPr lang="en-US" altLang="zh-CN" sz="2000" dirty="0">
                <a:latin typeface="Times New Roman" panose="02020603050405020304" charset="0"/>
                <a:cs typeface="Times New Roman" panose="02020603050405020304" charset="0"/>
                <a:sym typeface="+mn-ea"/>
              </a:rPr>
              <a:t>Base</a:t>
            </a:r>
            <a:r>
              <a:rPr lang="zh-CN" altLang="en-US" sz="2000" dirty="0">
                <a:latin typeface="Times New Roman" panose="02020603050405020304" charset="0"/>
                <a:cs typeface="Times New Roman" panose="02020603050405020304" charset="0"/>
                <a:sym typeface="+mn-ea"/>
              </a:rPr>
              <a:t>值对延迟进行归一化。</a:t>
            </a:r>
            <a:r>
              <a:rPr lang="en-US" altLang="zh-CN" sz="2000" dirty="0">
                <a:latin typeface="Times New Roman" panose="02020603050405020304" charset="0"/>
                <a:cs typeface="Times New Roman" panose="02020603050405020304" charset="0"/>
              </a:rPr>
              <a:t>k</a:t>
            </a:r>
            <a:r>
              <a:rPr lang="en-US" altLang="zh-CN" sz="2000" dirty="0">
                <a:effectLst/>
                <a:latin typeface="Times New Roman" panose="02020603050405020304" charset="0"/>
                <a:cs typeface="Times New Roman" panose="02020603050405020304" charset="0"/>
              </a:rPr>
              <a:t>=10</a:t>
            </a:r>
            <a:r>
              <a:rPr lang="zh-CN" altLang="en-US" sz="2000" dirty="0">
                <a:effectLst/>
                <a:latin typeface="Times New Roman" panose="02020603050405020304" charset="0"/>
                <a:cs typeface="Times New Roman" panose="02020603050405020304" charset="0"/>
              </a:rPr>
              <a:t>时的不同方法在不同数据集下各类延迟如图。</a:t>
            </a:r>
            <a:r>
              <a:rPr lang="zh-CN" altLang="en-US" sz="2000" b="1" dirty="0">
                <a:effectLst/>
                <a:latin typeface="Times New Roman" panose="02020603050405020304" charset="0"/>
                <a:cs typeface="Times New Roman" panose="02020603050405020304" charset="0"/>
              </a:rPr>
              <a:t>与</a:t>
            </a:r>
            <a:r>
              <a:rPr lang="en-US" altLang="zh-CN" sz="2000" b="1" dirty="0">
                <a:effectLst/>
                <a:latin typeface="Times New Roman" panose="02020603050405020304" charset="0"/>
                <a:cs typeface="Times New Roman" panose="02020603050405020304" charset="0"/>
              </a:rPr>
              <a:t>Base</a:t>
            </a:r>
            <a:r>
              <a:rPr lang="zh-CN" altLang="en-US" sz="2000" b="1" dirty="0">
                <a:effectLst/>
                <a:latin typeface="Times New Roman" panose="02020603050405020304" charset="0"/>
                <a:cs typeface="Times New Roman" panose="02020603050405020304" charset="0"/>
              </a:rPr>
              <a:t>相比，</a:t>
            </a:r>
            <a:r>
              <a:rPr lang="en-US" altLang="zh-CN" sz="2000" b="1" dirty="0" err="1">
                <a:effectLst/>
                <a:latin typeface="Times New Roman" panose="02020603050405020304" charset="0"/>
                <a:cs typeface="Times New Roman" panose="02020603050405020304" charset="0"/>
              </a:rPr>
              <a:t>EPAx</a:t>
            </a:r>
            <a:r>
              <a:rPr lang="zh-CN" altLang="en-US" sz="2000" b="1" dirty="0">
                <a:effectLst/>
                <a:latin typeface="Times New Roman" panose="02020603050405020304" charset="0"/>
                <a:cs typeface="Times New Roman" panose="02020603050405020304" charset="0"/>
              </a:rPr>
              <a:t>将距离计算时间显著缩短了</a:t>
            </a:r>
            <a:r>
              <a:rPr lang="en-US" altLang="zh-CN" sz="2000" b="1" dirty="0">
                <a:effectLst/>
                <a:latin typeface="Times New Roman" panose="02020603050405020304" charset="0"/>
                <a:cs typeface="Times New Roman" panose="02020603050405020304" charset="0"/>
              </a:rPr>
              <a:t>119.4</a:t>
            </a:r>
            <a:r>
              <a:rPr lang="zh-CN" altLang="en-US" sz="2000" b="1" dirty="0">
                <a:effectLst/>
                <a:latin typeface="Times New Roman" panose="02020603050405020304" charset="0"/>
                <a:cs typeface="Times New Roman" panose="02020603050405020304" charset="0"/>
              </a:rPr>
              <a:t>倍</a:t>
            </a:r>
            <a:r>
              <a:rPr lang="zh-CN" altLang="en-US" sz="2000" dirty="0">
                <a:effectLst/>
                <a:latin typeface="Times New Roman" panose="02020603050405020304" charset="0"/>
                <a:cs typeface="Times New Roman" panose="02020603050405020304" charset="0"/>
              </a:rPr>
              <a:t>。相比</a:t>
            </a:r>
            <a:r>
              <a:rPr lang="en-US" altLang="zh-CN" sz="2000" dirty="0">
                <a:effectLst/>
                <a:latin typeface="Times New Roman" panose="02020603050405020304" charset="0"/>
                <a:cs typeface="Times New Roman" panose="02020603050405020304" charset="0"/>
              </a:rPr>
              <a:t>Base</a:t>
            </a:r>
            <a:r>
              <a:rPr lang="zh-CN" altLang="en-US" sz="2000" dirty="0">
                <a:effectLst/>
                <a:latin typeface="Times New Roman" panose="02020603050405020304" charset="0"/>
                <a:cs typeface="Times New Roman" panose="02020603050405020304" charset="0"/>
              </a:rPr>
              <a:t>，</a:t>
            </a:r>
            <a:r>
              <a:rPr lang="en-US" altLang="zh-CN" sz="2000" b="1" dirty="0" err="1">
                <a:effectLst/>
                <a:latin typeface="Times New Roman" panose="02020603050405020304" charset="0"/>
                <a:cs typeface="Times New Roman" panose="02020603050405020304" charset="0"/>
              </a:rPr>
              <a:t>EPAx</a:t>
            </a:r>
            <a:r>
              <a:rPr lang="zh-CN" altLang="en-US" sz="2000" b="1" dirty="0">
                <a:effectLst/>
                <a:latin typeface="Times New Roman" panose="02020603050405020304" charset="0"/>
                <a:cs typeface="Times New Roman" panose="02020603050405020304" charset="0"/>
              </a:rPr>
              <a:t>的查询延迟平均减少了</a:t>
            </a:r>
            <a:r>
              <a:rPr lang="en-US" altLang="zh-CN" sz="2000" b="1" dirty="0">
                <a:effectLst/>
                <a:latin typeface="Times New Roman" panose="02020603050405020304" charset="0"/>
                <a:cs typeface="Times New Roman" panose="02020603050405020304" charset="0"/>
              </a:rPr>
              <a:t>7.5</a:t>
            </a:r>
            <a:r>
              <a:rPr lang="zh-CN" altLang="en-US" sz="2000" b="1" dirty="0">
                <a:effectLst/>
                <a:latin typeface="Times New Roman" panose="02020603050405020304" charset="0"/>
                <a:cs typeface="Times New Roman" panose="02020603050405020304" charset="0"/>
              </a:rPr>
              <a:t>倍，比具有无限</a:t>
            </a:r>
            <a:r>
              <a:rPr lang="en-US" altLang="zh-CN" sz="2000" b="1" dirty="0">
                <a:effectLst/>
                <a:latin typeface="Times New Roman" panose="02020603050405020304" charset="0"/>
                <a:cs typeface="Times New Roman" panose="02020603050405020304" charset="0"/>
              </a:rPr>
              <a:t>DRAM</a:t>
            </a:r>
            <a:r>
              <a:rPr lang="zh-CN" altLang="en-US" sz="2000" b="1" dirty="0">
                <a:effectLst/>
                <a:latin typeface="Times New Roman" panose="02020603050405020304" charset="0"/>
                <a:cs typeface="Times New Roman" panose="02020603050405020304" charset="0"/>
              </a:rPr>
              <a:t>的</a:t>
            </a:r>
            <a:r>
              <a:rPr lang="en-US" altLang="zh-CN" sz="2000" b="1" dirty="0">
                <a:effectLst/>
                <a:latin typeface="Times New Roman" panose="02020603050405020304" charset="0"/>
                <a:cs typeface="Times New Roman" panose="02020603050405020304" charset="0"/>
              </a:rPr>
              <a:t>Oracle</a:t>
            </a:r>
            <a:r>
              <a:rPr lang="zh-CN" altLang="en-US" sz="2000" b="1" dirty="0">
                <a:effectLst/>
                <a:latin typeface="Times New Roman" panose="02020603050405020304" charset="0"/>
                <a:cs typeface="Times New Roman" panose="02020603050405020304" charset="0"/>
              </a:rPr>
              <a:t>低</a:t>
            </a:r>
            <a:r>
              <a:rPr lang="en-US" altLang="zh-CN" sz="2000" b="1" dirty="0">
                <a:effectLst/>
                <a:latin typeface="Times New Roman" panose="02020603050405020304" charset="0"/>
                <a:cs typeface="Times New Roman" panose="02020603050405020304" charset="0"/>
              </a:rPr>
              <a:t>1.9</a:t>
            </a:r>
            <a:r>
              <a:rPr lang="zh-CN" altLang="en-US" sz="2000" b="1" dirty="0">
                <a:effectLst/>
                <a:latin typeface="Times New Roman" panose="02020603050405020304" charset="0"/>
                <a:cs typeface="Times New Roman" panose="02020603050405020304" charset="0"/>
              </a:rPr>
              <a:t>倍。</a:t>
            </a:r>
            <a:endParaRPr lang="zh-CN" altLang="en-US" sz="2000" b="1" dirty="0">
              <a:effectLst/>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358775" y="2205355"/>
            <a:ext cx="11506200" cy="419417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测试评估：数据传输量</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829945"/>
          </a:xfrm>
          <a:prstGeom prst="rect">
            <a:avLst/>
          </a:prstGeom>
          <a:noFill/>
        </p:spPr>
        <p:txBody>
          <a:bodyPr wrap="square" rtlCol="0">
            <a:spAutoFit/>
          </a:bodyPr>
          <a:lstStyle/>
          <a:p>
            <a:pPr lvl="0">
              <a:spcAft>
                <a:spcPts val="1000"/>
              </a:spcAft>
            </a:pPr>
            <a:r>
              <a:rPr lang="zh-CN" altLang="en-US" sz="2400" dirty="0">
                <a:latin typeface="Times New Roman" panose="02020603050405020304" charset="0"/>
                <a:cs typeface="Times New Roman" panose="02020603050405020304" charset="0"/>
              </a:rPr>
              <a:t>描述了基于 </a:t>
            </a:r>
            <a:r>
              <a:rPr lang="en-US" altLang="zh-CN" sz="2400" dirty="0">
                <a:latin typeface="Times New Roman" panose="02020603050405020304" charset="0"/>
                <a:cs typeface="Times New Roman" panose="02020603050405020304" charset="0"/>
              </a:rPr>
              <a:t>CXL </a:t>
            </a:r>
            <a:r>
              <a:rPr lang="zh-CN" altLang="en-US" sz="2400" dirty="0">
                <a:latin typeface="Times New Roman" panose="02020603050405020304" charset="0"/>
                <a:cs typeface="Times New Roman" panose="02020603050405020304" charset="0"/>
              </a:rPr>
              <a:t>系统通过 </a:t>
            </a:r>
            <a:r>
              <a:rPr lang="en-US" altLang="zh-CN" sz="2400" dirty="0">
                <a:latin typeface="Times New Roman" panose="02020603050405020304" charset="0"/>
                <a:cs typeface="Times New Roman" panose="02020603050405020304" charset="0"/>
              </a:rPr>
              <a:t>PCIe </a:t>
            </a:r>
            <a:r>
              <a:rPr lang="zh-CN" altLang="en-US" sz="2400" dirty="0">
                <a:latin typeface="Times New Roman" panose="02020603050405020304" charset="0"/>
                <a:cs typeface="Times New Roman" panose="02020603050405020304" charset="0"/>
              </a:rPr>
              <a:t>的数据传输量。该图显示 </a:t>
            </a:r>
            <a:r>
              <a:rPr lang="en-US" altLang="zh-CN" sz="2400" b="1" dirty="0" err="1">
                <a:latin typeface="Times New Roman" panose="02020603050405020304" charset="0"/>
                <a:cs typeface="Times New Roman" panose="02020603050405020304" charset="0"/>
              </a:rPr>
              <a:t>EPAx</a:t>
            </a:r>
            <a:r>
              <a:rPr lang="en-US" altLang="zh-CN" sz="2400" b="1" dirty="0">
                <a:latin typeface="Times New Roman" panose="02020603050405020304" charset="0"/>
                <a:cs typeface="Times New Roman" panose="02020603050405020304" charset="0"/>
              </a:rPr>
              <a:t> </a:t>
            </a:r>
            <a:r>
              <a:rPr lang="zh-CN" altLang="en-US" sz="2400" b="1" dirty="0">
                <a:latin typeface="Times New Roman" panose="02020603050405020304" charset="0"/>
                <a:cs typeface="Times New Roman" panose="02020603050405020304" charset="0"/>
              </a:rPr>
              <a:t>消除了数据向量传输，从而将数据传输减少了 </a:t>
            </a:r>
            <a:r>
              <a:rPr lang="en-US" altLang="zh-CN" sz="2400" b="1" dirty="0">
                <a:latin typeface="Times New Roman" panose="02020603050405020304" charset="0"/>
                <a:cs typeface="Times New Roman" panose="02020603050405020304" charset="0"/>
              </a:rPr>
              <a:t>21.1 </a:t>
            </a:r>
            <a:r>
              <a:rPr lang="zh-CN" altLang="en-US" sz="2400" b="1" dirty="0">
                <a:latin typeface="Times New Roman" panose="02020603050405020304" charset="0"/>
                <a:cs typeface="Times New Roman" panose="02020603050405020304" charset="0"/>
              </a:rPr>
              <a:t>倍</a:t>
            </a:r>
            <a:r>
              <a:rPr lang="zh-CN" altLang="en-US" sz="2400" dirty="0">
                <a:latin typeface="Times New Roman" panose="02020603050405020304" charset="0"/>
                <a:cs typeface="Times New Roman" panose="02020603050405020304" charset="0"/>
              </a:rPr>
              <a:t>。</a:t>
            </a:r>
            <a:endParaRPr lang="zh-CN" altLang="en-US" sz="2400" dirty="0">
              <a:effectLst/>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2363677" y="2238768"/>
            <a:ext cx="7437976" cy="386802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CPU</a:t>
            </a: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利用率</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1450340"/>
          </a:xfrm>
          <a:prstGeom prst="rect">
            <a:avLst/>
          </a:prstGeom>
          <a:noFill/>
        </p:spPr>
        <p:txBody>
          <a:bodyPr wrap="square" rtlCol="0">
            <a:spAutoFit/>
          </a:bodyPr>
          <a:lstStyle/>
          <a:p>
            <a:pPr lvl="0">
              <a:spcAft>
                <a:spcPts val="1000"/>
              </a:spcAft>
            </a:pPr>
            <a:r>
              <a:rPr lang="zh-CN" altLang="en-US" sz="2000" dirty="0">
                <a:latin typeface="Times New Roman" panose="02020603050405020304" charset="0"/>
                <a:cs typeface="Times New Roman" panose="02020603050405020304" charset="0"/>
              </a:rPr>
              <a:t>下图显示了 </a:t>
            </a:r>
            <a:r>
              <a:rPr lang="en-US" altLang="zh-CN" sz="2000" dirty="0">
                <a:latin typeface="Times New Roman" panose="02020603050405020304" charset="0"/>
                <a:cs typeface="Times New Roman" panose="02020603050405020304" charset="0"/>
              </a:rPr>
              <a:t>CXL CPU</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PE</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CXL </a:t>
            </a:r>
            <a:r>
              <a:rPr lang="zh-CN" altLang="en-US" sz="2000" dirty="0">
                <a:latin typeface="Times New Roman" panose="02020603050405020304" charset="0"/>
                <a:cs typeface="Times New Roman" panose="02020603050405020304" charset="0"/>
              </a:rPr>
              <a:t>引擎在代表性数据集 </a:t>
            </a:r>
            <a:r>
              <a:rPr lang="en-US" altLang="zh-CN" sz="2000" dirty="0">
                <a:latin typeface="Times New Roman" panose="02020603050405020304" charset="0"/>
                <a:cs typeface="Times New Roman" panose="02020603050405020304" charset="0"/>
              </a:rPr>
              <a:t>(Yandex-D) </a:t>
            </a:r>
            <a:r>
              <a:rPr lang="zh-CN" altLang="en-US" sz="2000" dirty="0">
                <a:latin typeface="Times New Roman" panose="02020603050405020304" charset="0"/>
                <a:cs typeface="Times New Roman" panose="02020603050405020304" charset="0"/>
              </a:rPr>
              <a:t>上的利用率，来测试</a:t>
            </a:r>
            <a:r>
              <a:rPr lang="zh-CN" altLang="en-US" sz="2000" dirty="0">
                <a:latin typeface="Times New Roman" panose="02020603050405020304" charset="0"/>
                <a:cs typeface="Times New Roman" panose="02020603050405020304" charset="0"/>
                <a:sym typeface="+mn-ea"/>
              </a:rPr>
              <a:t>提供候选更新细粒度调度的情况。本文</a:t>
            </a:r>
            <a:r>
              <a:rPr lang="zh-CN" altLang="en-US" sz="2000" dirty="0">
                <a:latin typeface="Times New Roman" panose="02020603050405020304" charset="0"/>
                <a:cs typeface="Times New Roman" panose="02020603050405020304" charset="0"/>
              </a:rPr>
              <a:t>组成了一个具有单核 </a:t>
            </a:r>
            <a:r>
              <a:rPr lang="en-US" altLang="zh-CN" sz="2000" dirty="0">
                <a:latin typeface="Times New Roman" panose="02020603050405020304" charset="0"/>
                <a:cs typeface="Times New Roman" panose="02020603050405020304" charset="0"/>
              </a:rPr>
              <a:t>CXL CPU </a:t>
            </a:r>
            <a:r>
              <a:rPr lang="zh-CN" altLang="en-US" sz="2000" dirty="0">
                <a:latin typeface="Times New Roman" panose="02020603050405020304" charset="0"/>
                <a:cs typeface="Times New Roman" panose="02020603050405020304" charset="0"/>
              </a:rPr>
              <a:t>和每个设备单个 </a:t>
            </a:r>
            <a:r>
              <a:rPr lang="en-US" altLang="zh-CN" sz="2000" dirty="0">
                <a:latin typeface="Times New Roman" panose="02020603050405020304" charset="0"/>
                <a:cs typeface="Times New Roman" panose="02020603050405020304" charset="0"/>
              </a:rPr>
              <a:t>PE </a:t>
            </a:r>
            <a:r>
              <a:rPr lang="zh-CN" altLang="en-US" sz="2000" dirty="0">
                <a:latin typeface="Times New Roman" panose="02020603050405020304" charset="0"/>
                <a:cs typeface="Times New Roman" panose="02020603050405020304" charset="0"/>
              </a:rPr>
              <a:t>的 </a:t>
            </a:r>
            <a:r>
              <a:rPr lang="en-US" altLang="zh-CN" sz="2000" dirty="0">
                <a:latin typeface="Times New Roman" panose="02020603050405020304" charset="0"/>
                <a:cs typeface="Times New Roman" panose="02020603050405020304" charset="0"/>
              </a:rPr>
              <a:t>CXL-ANNS</a:t>
            </a:r>
            <a:r>
              <a:rPr lang="zh-CN" altLang="en-US" sz="2000" dirty="0">
                <a:latin typeface="Times New Roman" panose="02020603050405020304" charset="0"/>
                <a:cs typeface="Times New Roman" panose="02020603050405020304" charset="0"/>
              </a:rPr>
              <a:t>，并在时间轴中显示它们的行为。</a:t>
            </a:r>
            <a:r>
              <a:rPr lang="zh-CN" altLang="en-US" sz="2000" b="1" dirty="0">
                <a:latin typeface="Times New Roman" panose="02020603050405020304" charset="0"/>
                <a:cs typeface="Times New Roman" panose="02020603050405020304" charset="0"/>
              </a:rPr>
              <a:t>该图的上半部分显示了未采用细粒度调度的 </a:t>
            </a:r>
            <a:r>
              <a:rPr lang="en-US" altLang="zh-CN" sz="2000" b="1" dirty="0">
                <a:latin typeface="Times New Roman" panose="02020603050405020304" charset="0"/>
                <a:cs typeface="Times New Roman" panose="02020603050405020304" charset="0"/>
              </a:rPr>
              <a:t>Cache </a:t>
            </a:r>
            <a:r>
              <a:rPr lang="zh-CN" altLang="en-US" sz="2000" b="1" dirty="0">
                <a:latin typeface="Times New Roman" panose="02020603050405020304" charset="0"/>
                <a:cs typeface="Times New Roman" panose="02020603050405020304" charset="0"/>
              </a:rPr>
              <a:t>的行为</a:t>
            </a:r>
            <a:r>
              <a:rPr lang="zh-CN" altLang="en-US"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lvl="0">
              <a:spcAft>
                <a:spcPts val="1000"/>
              </a:spcAft>
            </a:pPr>
            <a:r>
              <a:rPr lang="zh-CN" altLang="en-US" sz="2000" dirty="0">
                <a:effectLst/>
                <a:latin typeface="Times New Roman" panose="02020603050405020304" charset="0"/>
                <a:cs typeface="Times New Roman" panose="02020603050405020304" charset="0"/>
              </a:rPr>
              <a:t>相比，</a:t>
            </a:r>
            <a:r>
              <a:rPr lang="en-US" altLang="zh-CN" sz="2000" dirty="0">
                <a:effectLst/>
                <a:latin typeface="Times New Roman" panose="02020603050405020304" charset="0"/>
                <a:cs typeface="Times New Roman" panose="02020603050405020304" charset="0"/>
              </a:rPr>
              <a:t>CXLA </a:t>
            </a:r>
            <a:r>
              <a:rPr lang="zh-CN" altLang="en-US" sz="2000" dirty="0">
                <a:effectLst/>
                <a:latin typeface="Times New Roman" panose="02020603050405020304" charset="0"/>
                <a:cs typeface="Times New Roman" panose="02020603050405020304" charset="0"/>
              </a:rPr>
              <a:t>将空闲时间减少了</a:t>
            </a:r>
            <a:r>
              <a:rPr lang="en-US" altLang="zh-CN" sz="2000" dirty="0">
                <a:effectLst/>
                <a:latin typeface="Times New Roman" panose="02020603050405020304" charset="0"/>
                <a:cs typeface="Times New Roman" panose="02020603050405020304" charset="0"/>
              </a:rPr>
              <a:t>1.3 </a:t>
            </a:r>
            <a:r>
              <a:rPr lang="zh-CN" altLang="en-US" sz="2000" dirty="0">
                <a:effectLst/>
                <a:latin typeface="Times New Roman" panose="02020603050405020304" charset="0"/>
                <a:cs typeface="Times New Roman" panose="02020603050405020304" charset="0"/>
              </a:rPr>
              <a:t>倍，</a:t>
            </a:r>
            <a:r>
              <a:rPr lang="zh-CN" altLang="en-US" sz="2000" b="1" dirty="0">
                <a:effectLst/>
                <a:latin typeface="Times New Roman" panose="02020603050405020304" charset="0"/>
                <a:cs typeface="Times New Roman" panose="02020603050405020304" charset="0"/>
              </a:rPr>
              <a:t>削弱了</a:t>
            </a:r>
            <a:r>
              <a:rPr lang="en-US" altLang="zh-CN" sz="2000" b="1" dirty="0">
                <a:effectLst/>
                <a:latin typeface="Times New Roman" panose="02020603050405020304" charset="0"/>
                <a:cs typeface="Times New Roman" panose="02020603050405020304" charset="0"/>
              </a:rPr>
              <a:t>ANNS </a:t>
            </a:r>
            <a:r>
              <a:rPr lang="zh-CN" altLang="en-US" sz="2000" b="1" dirty="0">
                <a:effectLst/>
                <a:latin typeface="Times New Roman" panose="02020603050405020304" charset="0"/>
                <a:cs typeface="Times New Roman" panose="02020603050405020304" charset="0"/>
              </a:rPr>
              <a:t>子任务之间的依赖性</a:t>
            </a:r>
            <a:r>
              <a:rPr lang="zh-CN" altLang="en-US" sz="2000" dirty="0">
                <a:effectLst/>
                <a:latin typeface="Times New Roman" panose="02020603050405020304" charset="0"/>
                <a:cs typeface="Times New Roman" panose="02020603050405020304" charset="0"/>
              </a:rPr>
              <a:t>。</a:t>
            </a:r>
            <a:endParaRPr lang="zh-CN" altLang="en-US" sz="2000" dirty="0">
              <a:effectLst/>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534113" y="2808753"/>
            <a:ext cx="7182529" cy="3614788"/>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测试评估：可扩展性</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2066290"/>
          </a:xfrm>
          <a:prstGeom prst="rect">
            <a:avLst/>
          </a:prstGeom>
          <a:noFill/>
        </p:spPr>
        <p:txBody>
          <a:bodyPr wrap="square" rtlCol="0">
            <a:spAutoFit/>
          </a:bodyPr>
          <a:lstStyle/>
          <a:p>
            <a:pPr lvl="0">
              <a:spcAft>
                <a:spcPts val="1000"/>
              </a:spcAft>
            </a:pPr>
            <a:r>
              <a:rPr lang="zh-CN" altLang="en-US" sz="2000" dirty="0">
                <a:latin typeface="Times New Roman" panose="02020603050405020304" charset="0"/>
                <a:cs typeface="Times New Roman" panose="02020603050405020304" charset="0"/>
              </a:rPr>
              <a:t>为了评估 </a:t>
            </a:r>
            <a:r>
              <a:rPr lang="en-US" altLang="zh-CN" sz="2000" dirty="0">
                <a:latin typeface="Times New Roman" panose="02020603050405020304" charset="0"/>
                <a:cs typeface="Times New Roman" panose="02020603050405020304" charset="0"/>
              </a:rPr>
              <a:t>CXL-ANNS </a:t>
            </a:r>
            <a:r>
              <a:rPr lang="zh-CN" altLang="en-US" sz="2000" dirty="0">
                <a:latin typeface="Times New Roman" panose="02020603050405020304" charset="0"/>
                <a:cs typeface="Times New Roman" panose="02020603050405020304" charset="0"/>
              </a:rPr>
              <a:t>的可扩展性，我们将 </a:t>
            </a:r>
            <a:r>
              <a:rPr lang="en-US" altLang="zh-CN" sz="2000" dirty="0">
                <a:latin typeface="Times New Roman" panose="02020603050405020304" charset="0"/>
                <a:cs typeface="Times New Roman" panose="02020603050405020304" charset="0"/>
              </a:rPr>
              <a:t>Yandex-D </a:t>
            </a:r>
            <a:r>
              <a:rPr lang="zh-CN" altLang="en-US" sz="2000" dirty="0">
                <a:latin typeface="Times New Roman" panose="02020603050405020304" charset="0"/>
                <a:cs typeface="Times New Roman" panose="02020603050405020304" charset="0"/>
              </a:rPr>
              <a:t>中的</a:t>
            </a:r>
            <a:r>
              <a:rPr lang="zh-CN" altLang="en-US" sz="2000" b="1" dirty="0">
                <a:latin typeface="Times New Roman" panose="02020603050405020304" charset="0"/>
                <a:cs typeface="Times New Roman" panose="02020603050405020304" charset="0"/>
              </a:rPr>
              <a:t>数据向量数量增加</a:t>
            </a:r>
            <a:r>
              <a:rPr lang="zh-CN" altLang="en-US" sz="2000" dirty="0">
                <a:latin typeface="Times New Roman" panose="02020603050405020304" charset="0"/>
                <a:cs typeface="Times New Roman" panose="02020603050405020304" charset="0"/>
              </a:rPr>
              <a:t>了 </a:t>
            </a:r>
            <a:r>
              <a:rPr lang="en-US" altLang="zh-CN" sz="2000" dirty="0">
                <a:latin typeface="Times New Roman" panose="02020603050405020304" charset="0"/>
                <a:cs typeface="Times New Roman" panose="02020603050405020304" charset="0"/>
              </a:rPr>
              <a:t>4B</a:t>
            </a:r>
            <a:r>
              <a:rPr lang="zh-CN" altLang="en-US" sz="2000" dirty="0">
                <a:latin typeface="Times New Roman" panose="02020603050405020304" charset="0"/>
                <a:cs typeface="Times New Roman" panose="02020603050405020304" charset="0"/>
              </a:rPr>
              <a:t>，并将更多 </a:t>
            </a:r>
            <a:r>
              <a:rPr lang="en-US" altLang="zh-CN" sz="2000" dirty="0">
                <a:latin typeface="Times New Roman" panose="02020603050405020304" charset="0"/>
                <a:cs typeface="Times New Roman" panose="02020603050405020304" charset="0"/>
              </a:rPr>
              <a:t>EP </a:t>
            </a:r>
            <a:r>
              <a:rPr lang="zh-CN" altLang="en-US" sz="2000" dirty="0">
                <a:latin typeface="Times New Roman" panose="02020603050405020304" charset="0"/>
                <a:cs typeface="Times New Roman" panose="02020603050405020304" charset="0"/>
              </a:rPr>
              <a:t>连接到 </a:t>
            </a:r>
            <a:r>
              <a:rPr lang="en-US" altLang="zh-CN" sz="2000" dirty="0">
                <a:latin typeface="Times New Roman" panose="02020603050405020304" charset="0"/>
                <a:cs typeface="Times New Roman" panose="02020603050405020304" charset="0"/>
              </a:rPr>
              <a:t>CXL CPU </a:t>
            </a:r>
            <a:r>
              <a:rPr lang="zh-CN" altLang="en-US" sz="2000" dirty="0">
                <a:latin typeface="Times New Roman" panose="02020603050405020304" charset="0"/>
                <a:cs typeface="Times New Roman" panose="02020603050405020304" charset="0"/>
              </a:rPr>
              <a:t>以容纳其数据。由于没有像 </a:t>
            </a:r>
            <a:r>
              <a:rPr lang="en-US" altLang="zh-CN" sz="2000" dirty="0">
                <a:latin typeface="Times New Roman" panose="02020603050405020304" charset="0"/>
                <a:cs typeface="Times New Roman" panose="02020603050405020304" charset="0"/>
              </a:rPr>
              <a:t>4B </a:t>
            </a:r>
            <a:r>
              <a:rPr lang="zh-CN" altLang="en-US" sz="2000" dirty="0">
                <a:latin typeface="Times New Roman" panose="02020603050405020304" charset="0"/>
                <a:cs typeface="Times New Roman" panose="02020603050405020304" charset="0"/>
              </a:rPr>
              <a:t>这样大的公开数据集，我们通过向原始 </a:t>
            </a:r>
            <a:r>
              <a:rPr lang="en-US" altLang="zh-CN" sz="2000" dirty="0">
                <a:latin typeface="Times New Roman" panose="02020603050405020304" charset="0"/>
                <a:cs typeface="Times New Roman" panose="02020603050405020304" charset="0"/>
              </a:rPr>
              <a:t>1B </a:t>
            </a:r>
            <a:r>
              <a:rPr lang="zh-CN" altLang="en-US" sz="2000" dirty="0">
                <a:latin typeface="Times New Roman" panose="02020603050405020304" charset="0"/>
                <a:cs typeface="Times New Roman" panose="02020603050405020304" charset="0"/>
              </a:rPr>
              <a:t>向量添加噪声来综合生成额外的 </a:t>
            </a:r>
            <a:r>
              <a:rPr lang="en-US" altLang="zh-CN" sz="2000" dirty="0">
                <a:latin typeface="Times New Roman" panose="02020603050405020304" charset="0"/>
                <a:cs typeface="Times New Roman" panose="02020603050405020304" charset="0"/>
              </a:rPr>
              <a:t>3B </a:t>
            </a:r>
            <a:r>
              <a:rPr lang="zh-CN" altLang="en-US" sz="2000" dirty="0">
                <a:latin typeface="Times New Roman" panose="02020603050405020304" charset="0"/>
                <a:cs typeface="Times New Roman" panose="02020603050405020304" charset="0"/>
              </a:rPr>
              <a:t>向量。</a:t>
            </a:r>
            <a:endParaRPr lang="en-US" altLang="zh-CN" sz="2000" dirty="0">
              <a:latin typeface="Times New Roman" panose="02020603050405020304" charset="0"/>
              <a:cs typeface="Times New Roman" panose="02020603050405020304" charset="0"/>
            </a:endParaRPr>
          </a:p>
          <a:p>
            <a:pPr lvl="0">
              <a:spcAft>
                <a:spcPts val="1000"/>
              </a:spcAft>
            </a:pPr>
            <a:r>
              <a:rPr lang="zh-CN" altLang="en-US" sz="2000" dirty="0">
                <a:latin typeface="Times New Roman" panose="02020603050405020304" charset="0"/>
                <a:cs typeface="Times New Roman" panose="02020603050405020304" charset="0"/>
              </a:rPr>
              <a:t>我们可以看到，当我们使用更多设备来容纳更大的数据集时，</a:t>
            </a:r>
            <a:r>
              <a:rPr lang="en-US" altLang="zh-CN" sz="2000" b="1" dirty="0">
                <a:latin typeface="Times New Roman" panose="02020603050405020304" charset="0"/>
                <a:cs typeface="Times New Roman" panose="02020603050405020304" charset="0"/>
              </a:rPr>
              <a:t>CXLA </a:t>
            </a:r>
            <a:r>
              <a:rPr lang="zh-CN" altLang="en-US" sz="2000" b="1" dirty="0">
                <a:latin typeface="Times New Roman" panose="02020603050405020304" charset="0"/>
                <a:cs typeface="Times New Roman" panose="02020603050405020304" charset="0"/>
              </a:rPr>
              <a:t>的接口开销会增加</a:t>
            </a:r>
            <a:r>
              <a:rPr lang="zh-CN" altLang="en-US" sz="2000" dirty="0">
                <a:latin typeface="Times New Roman" panose="02020603050405020304" charset="0"/>
                <a:cs typeface="Times New Roman" panose="02020603050405020304" charset="0"/>
              </a:rPr>
              <a:t>。这是因为</a:t>
            </a:r>
            <a:r>
              <a:rPr lang="en-US" altLang="zh-CN" sz="2000" dirty="0">
                <a:latin typeface="Times New Roman" panose="02020603050405020304" charset="0"/>
                <a:cs typeface="Times New Roman" panose="02020603050405020304" charset="0"/>
              </a:rPr>
              <a:t>CXL CPU</a:t>
            </a:r>
            <a:r>
              <a:rPr lang="zh-CN" altLang="en-US" sz="2000" dirty="0">
                <a:latin typeface="Times New Roman" panose="02020603050405020304" charset="0"/>
                <a:cs typeface="Times New Roman" panose="02020603050405020304" charset="0"/>
              </a:rPr>
              <a:t>通过按门铃来通知更多设备命令到达。</a:t>
            </a:r>
            <a:r>
              <a:rPr lang="zh-CN" altLang="en-US" sz="2000" b="1" dirty="0">
                <a:latin typeface="Times New Roman" panose="02020603050405020304" charset="0"/>
                <a:cs typeface="Times New Roman" panose="02020603050405020304" charset="0"/>
              </a:rPr>
              <a:t>尽管存在这样的开销，但由于其高效的协作方法，</a:t>
            </a:r>
            <a:r>
              <a:rPr lang="en-US" altLang="zh-CN" sz="2000" b="1" dirty="0">
                <a:latin typeface="Times New Roman" panose="02020603050405020304" charset="0"/>
                <a:cs typeface="Times New Roman" panose="02020603050405020304" charset="0"/>
              </a:rPr>
              <a:t>CXLA </a:t>
            </a:r>
            <a:r>
              <a:rPr lang="zh-CN" altLang="en-US" sz="2000" b="1" dirty="0">
                <a:latin typeface="Times New Roman" panose="02020603050405020304" charset="0"/>
                <a:cs typeface="Times New Roman" panose="02020603050405020304" charset="0"/>
              </a:rPr>
              <a:t>的延迟比 </a:t>
            </a:r>
            <a:r>
              <a:rPr lang="en-US" altLang="zh-CN" sz="2000" b="1" dirty="0" err="1">
                <a:latin typeface="Times New Roman" panose="02020603050405020304" charset="0"/>
                <a:cs typeface="Times New Roman" panose="02020603050405020304" charset="0"/>
              </a:rPr>
              <a:t>Orcl</a:t>
            </a:r>
            <a:r>
              <a:rPr lang="en-US" altLang="zh-CN" sz="2000" b="1" dirty="0">
                <a:latin typeface="Times New Roman" panose="02020603050405020304" charset="0"/>
                <a:cs typeface="Times New Roman" panose="02020603050405020304" charset="0"/>
              </a:rPr>
              <a:t> </a:t>
            </a:r>
            <a:r>
              <a:rPr lang="zh-CN" altLang="en-US" sz="2000" b="1" dirty="0">
                <a:latin typeface="Times New Roman" panose="02020603050405020304" charset="0"/>
                <a:cs typeface="Times New Roman" panose="02020603050405020304" charset="0"/>
              </a:rPr>
              <a:t>低 </a:t>
            </a:r>
            <a:r>
              <a:rPr lang="en-US" altLang="zh-CN" sz="2000" b="1" dirty="0">
                <a:latin typeface="Times New Roman" panose="02020603050405020304" charset="0"/>
                <a:cs typeface="Times New Roman" panose="02020603050405020304" charset="0"/>
              </a:rPr>
              <a:t>2.7 </a:t>
            </a:r>
            <a:r>
              <a:rPr lang="zh-CN" altLang="en-US" sz="2000" b="1" dirty="0">
                <a:latin typeface="Times New Roman" panose="02020603050405020304" charset="0"/>
                <a:cs typeface="Times New Roman" panose="02020603050405020304" charset="0"/>
              </a:rPr>
              <a:t>倍。</a:t>
            </a:r>
            <a:endParaRPr lang="zh-CN" altLang="en-US" sz="2000" b="1" dirty="0">
              <a:effectLst/>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3741977" y="3078956"/>
            <a:ext cx="4874415" cy="341558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测试评估：可扩展性</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1322070"/>
          </a:xfrm>
          <a:prstGeom prst="rect">
            <a:avLst/>
          </a:prstGeom>
          <a:noFill/>
        </p:spPr>
        <p:txBody>
          <a:bodyPr wrap="square" rtlCol="0">
            <a:spAutoFit/>
          </a:bodyPr>
          <a:lstStyle/>
          <a:p>
            <a:pPr lvl="0">
              <a:spcAft>
                <a:spcPts val="1000"/>
              </a:spcAft>
            </a:pPr>
            <a:r>
              <a:rPr lang="zh-CN" altLang="en-US" sz="2000" dirty="0">
                <a:latin typeface="Times New Roman" panose="02020603050405020304" charset="0"/>
                <a:cs typeface="Times New Roman" panose="02020603050405020304" charset="0"/>
              </a:rPr>
              <a:t>在分布式系统中，提高系统性能的自然方法是使用更多主机 </a:t>
            </a:r>
            <a:r>
              <a:rPr lang="en-US" altLang="zh-CN" sz="2000" dirty="0">
                <a:latin typeface="Times New Roman" panose="02020603050405020304" charset="0"/>
                <a:cs typeface="Times New Roman" panose="02020603050405020304" charset="0"/>
              </a:rPr>
              <a:t>CPU</a:t>
            </a:r>
            <a:r>
              <a:rPr lang="zh-CN" altLang="en-US" sz="2000" dirty="0">
                <a:latin typeface="Times New Roman" panose="02020603050405020304" charset="0"/>
                <a:cs typeface="Times New Roman" panose="02020603050405020304" charset="0"/>
              </a:rPr>
              <a:t>。因此，我们</a:t>
            </a:r>
            <a:r>
              <a:rPr lang="zh-CN" altLang="en-US" sz="2000" b="1" dirty="0">
                <a:latin typeface="Times New Roman" panose="02020603050405020304" charset="0"/>
                <a:cs typeface="Times New Roman" panose="02020603050405020304" charset="0"/>
              </a:rPr>
              <a:t>评估了</a:t>
            </a:r>
            <a:r>
              <a:rPr lang="en-US" altLang="zh-CN" sz="2000" b="1" dirty="0">
                <a:latin typeface="Times New Roman" panose="02020603050405020304" charset="0"/>
                <a:cs typeface="Times New Roman" panose="02020603050405020304" charset="0"/>
              </a:rPr>
              <a:t>CXL </a:t>
            </a:r>
            <a:r>
              <a:rPr lang="zh-CN" altLang="en-US" sz="2000" b="1" dirty="0">
                <a:latin typeface="Times New Roman" panose="02020603050405020304" charset="0"/>
                <a:cs typeface="Times New Roman" panose="02020603050405020304" charset="0"/>
              </a:rPr>
              <a:t>网络中</a:t>
            </a:r>
            <a:r>
              <a:rPr lang="zh-CN" altLang="en-US" sz="2000" b="1" dirty="0">
                <a:latin typeface="Times New Roman" panose="02020603050405020304" charset="0"/>
                <a:cs typeface="Times New Roman" panose="02020603050405020304" charset="0"/>
              </a:rPr>
              <a:t>支持多个主机的 </a:t>
            </a:r>
            <a:r>
              <a:rPr lang="en-US" altLang="zh-CN" sz="2000" b="1" dirty="0">
                <a:latin typeface="Times New Roman" panose="02020603050405020304" charset="0"/>
                <a:cs typeface="Times New Roman" panose="02020603050405020304" charset="0"/>
              </a:rPr>
              <a:t>CXL-ANNS</a:t>
            </a:r>
            <a:r>
              <a:rPr lang="zh-CN" altLang="en-US" sz="2000" dirty="0">
                <a:latin typeface="Times New Roman" panose="02020603050405020304" charset="0"/>
                <a:cs typeface="Times New Roman" panose="02020603050405020304" charset="0"/>
              </a:rPr>
              <a:t>。</a:t>
            </a:r>
            <a:r>
              <a:rPr lang="zh-CN" altLang="en-US" sz="2000" dirty="0">
                <a:effectLst/>
                <a:latin typeface="Times New Roman" panose="02020603050405020304" charset="0"/>
                <a:cs typeface="Times New Roman" panose="02020603050405020304" charset="0"/>
              </a:rPr>
              <a:t>具体来说，我们分割 </a:t>
            </a:r>
            <a:r>
              <a:rPr lang="en-US" altLang="zh-CN" sz="2000" dirty="0">
                <a:effectLst/>
                <a:latin typeface="Times New Roman" panose="02020603050405020304" charset="0"/>
                <a:cs typeface="Times New Roman" panose="02020603050405020304" charset="0"/>
              </a:rPr>
              <a:t>EP </a:t>
            </a:r>
            <a:r>
              <a:rPr lang="zh-CN" altLang="en-US" sz="2000" dirty="0">
                <a:effectLst/>
                <a:latin typeface="Times New Roman" panose="02020603050405020304" charset="0"/>
                <a:cs typeface="Times New Roman" panose="02020603050405020304" charset="0"/>
              </a:rPr>
              <a:t>的资源，例如 </a:t>
            </a:r>
            <a:r>
              <a:rPr lang="en-US" altLang="zh-CN" sz="2000" dirty="0">
                <a:effectLst/>
                <a:latin typeface="Times New Roman" panose="02020603050405020304" charset="0"/>
                <a:cs typeface="Times New Roman" panose="02020603050405020304" charset="0"/>
              </a:rPr>
              <a:t>HDM </a:t>
            </a:r>
            <a:r>
              <a:rPr lang="zh-CN" altLang="en-US" sz="2000" dirty="0">
                <a:effectLst/>
                <a:latin typeface="Times New Roman" panose="02020603050405020304" charset="0"/>
                <a:cs typeface="Times New Roman" panose="02020603050405020304" charset="0"/>
              </a:rPr>
              <a:t>和 </a:t>
            </a:r>
            <a:r>
              <a:rPr lang="en-US" altLang="zh-CN" sz="2000" dirty="0">
                <a:effectLst/>
                <a:latin typeface="Times New Roman" panose="02020603050405020304" charset="0"/>
                <a:cs typeface="Times New Roman" panose="02020603050405020304" charset="0"/>
              </a:rPr>
              <a:t>PE</a:t>
            </a:r>
            <a:r>
              <a:rPr lang="zh-CN" altLang="en-US" sz="2000" dirty="0">
                <a:effectLst/>
                <a:latin typeface="Times New Roman" panose="02020603050405020304" charset="0"/>
                <a:cs typeface="Times New Roman" panose="02020603050405020304" charset="0"/>
              </a:rPr>
              <a:t>，然后将它们分别分配给网络中的一台 </a:t>
            </a:r>
            <a:r>
              <a:rPr lang="en-US" altLang="zh-CN" sz="2000" dirty="0">
                <a:effectLst/>
                <a:latin typeface="Times New Roman" panose="02020603050405020304" charset="0"/>
                <a:cs typeface="Times New Roman" panose="02020603050405020304" charset="0"/>
              </a:rPr>
              <a:t>CXL </a:t>
            </a:r>
            <a:r>
              <a:rPr lang="zh-CN" altLang="en-US" sz="2000" dirty="0">
                <a:effectLst/>
                <a:latin typeface="Times New Roman" panose="02020603050405020304" charset="0"/>
                <a:cs typeface="Times New Roman" panose="02020603050405020304" charset="0"/>
              </a:rPr>
              <a:t>主机。对于 </a:t>
            </a:r>
            <a:r>
              <a:rPr lang="en-US" altLang="zh-CN" sz="2000" dirty="0">
                <a:effectLst/>
                <a:latin typeface="Times New Roman" panose="02020603050405020304" charset="0"/>
                <a:cs typeface="Times New Roman" panose="02020603050405020304" charset="0"/>
              </a:rPr>
              <a:t>ANNS</a:t>
            </a:r>
            <a:r>
              <a:rPr lang="zh-CN" altLang="en-US" sz="2000" dirty="0">
                <a:effectLst/>
                <a:latin typeface="Times New Roman" panose="02020603050405020304" charset="0"/>
                <a:cs typeface="Times New Roman" panose="02020603050405020304" charset="0"/>
              </a:rPr>
              <a:t>，我们对嵌入表进行分区，并让每个主机负责从不同的分区中查找 </a:t>
            </a:r>
            <a:r>
              <a:rPr lang="en-US" altLang="zh-CN" sz="2000" dirty="0" err="1">
                <a:effectLst/>
                <a:latin typeface="Times New Roman" panose="02020603050405020304" charset="0"/>
                <a:cs typeface="Times New Roman" panose="02020603050405020304" charset="0"/>
              </a:rPr>
              <a:t>kNN</a:t>
            </a:r>
            <a:r>
              <a:rPr lang="zh-CN" altLang="en-US" sz="2000" dirty="0">
                <a:effectLst/>
                <a:latin typeface="Times New Roman" panose="02020603050405020304" charset="0"/>
                <a:cs typeface="Times New Roman" panose="02020603050405020304" charset="0"/>
              </a:rPr>
              <a:t>。</a:t>
            </a:r>
            <a:r>
              <a:rPr lang="zh-CN" altLang="en-US" sz="2000" b="1" dirty="0">
                <a:effectLst/>
                <a:latin typeface="Times New Roman" panose="02020603050405020304" charset="0"/>
                <a:cs typeface="Times New Roman" panose="02020603050405020304" charset="0"/>
              </a:rPr>
              <a:t>可见</a:t>
            </a:r>
            <a:r>
              <a:rPr lang="en-US" altLang="zh-CN" sz="2000" b="1" dirty="0">
                <a:effectLst/>
                <a:latin typeface="Times New Roman" panose="02020603050405020304" charset="0"/>
                <a:cs typeface="Times New Roman" panose="02020603050405020304" charset="0"/>
              </a:rPr>
              <a:t>CXL-ANNS</a:t>
            </a:r>
            <a:r>
              <a:rPr lang="zh-CN" altLang="en-US" sz="2000" b="1" dirty="0">
                <a:effectLst/>
                <a:latin typeface="Times New Roman" panose="02020603050405020304" charset="0"/>
                <a:cs typeface="Times New Roman" panose="02020603050405020304" charset="0"/>
              </a:rPr>
              <a:t>随着设备的增加，吞吐量也有可观增加。</a:t>
            </a:r>
            <a:endParaRPr lang="zh-CN" altLang="en-US" sz="2000" b="1" dirty="0">
              <a:effectLst/>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858291" y="2597451"/>
            <a:ext cx="6447898" cy="378463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总结</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3558540"/>
          </a:xfrm>
          <a:prstGeom prst="rect">
            <a:avLst/>
          </a:prstGeom>
          <a:noFill/>
        </p:spPr>
        <p:txBody>
          <a:bodyPr wrap="square" rtlCol="0">
            <a:spAutoFit/>
          </a:bodyPr>
          <a:lstStyle/>
          <a:p>
            <a:pPr marL="342900" lvl="0" indent="-342900">
              <a:spcAft>
                <a:spcPts val="1000"/>
              </a:spcAft>
              <a:buFont typeface="Arial" panose="020B0604020202020204" pitchFamily="34" charset="0"/>
              <a:buChar char="•"/>
            </a:pPr>
            <a:r>
              <a:rPr lang="zh-CN" altLang="en-US" sz="2400" dirty="0">
                <a:latin typeface="Times New Roman" panose="02020603050405020304" charset="0"/>
                <a:cs typeface="Times New Roman" panose="02020603050405020304" charset="0"/>
              </a:rPr>
              <a:t>提出了 </a:t>
            </a:r>
            <a:r>
              <a:rPr lang="en-US" altLang="zh-CN" sz="2400" dirty="0">
                <a:latin typeface="Times New Roman" panose="02020603050405020304" charset="0"/>
                <a:cs typeface="Times New Roman" panose="02020603050405020304" charset="0"/>
              </a:rPr>
              <a:t>CXL-ANNS</a:t>
            </a:r>
            <a:r>
              <a:rPr lang="zh-CN" altLang="en-US" sz="2400" dirty="0">
                <a:latin typeface="Times New Roman" panose="02020603050405020304" charset="0"/>
                <a:cs typeface="Times New Roman" panose="02020603050405020304" charset="0"/>
              </a:rPr>
              <a:t>，这是一种用于可扩展 </a:t>
            </a:r>
            <a:r>
              <a:rPr lang="en-US" altLang="zh-CN" sz="2400" dirty="0">
                <a:latin typeface="Times New Roman" panose="02020603050405020304" charset="0"/>
                <a:cs typeface="Times New Roman" panose="02020603050405020304" charset="0"/>
              </a:rPr>
              <a:t>ANNS </a:t>
            </a:r>
            <a:r>
              <a:rPr lang="zh-CN" altLang="en-US" sz="2400" dirty="0">
                <a:latin typeface="Times New Roman" panose="02020603050405020304" charset="0"/>
                <a:cs typeface="Times New Roman" panose="02020603050405020304" charset="0"/>
              </a:rPr>
              <a:t>的软硬件协作方法。</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latin typeface="Times New Roman" panose="02020603050405020304" charset="0"/>
                <a:cs typeface="Times New Roman" panose="02020603050405020304" charset="0"/>
              </a:rPr>
              <a:t>CXL-ANNS </a:t>
            </a:r>
            <a:r>
              <a:rPr lang="zh-CN" altLang="en-US" sz="2400" dirty="0">
                <a:latin typeface="Times New Roman" panose="02020603050405020304" charset="0"/>
                <a:cs typeface="Times New Roman" panose="02020603050405020304" charset="0"/>
              </a:rPr>
              <a:t>避免了</a:t>
            </a:r>
            <a:r>
              <a:rPr lang="zh-CN" altLang="en-US" sz="2400" b="1" dirty="0">
                <a:latin typeface="Times New Roman" panose="02020603050405020304" charset="0"/>
                <a:cs typeface="Times New Roman" panose="02020603050405020304" charset="0"/>
              </a:rPr>
              <a:t>数据移动开销的负担</a:t>
            </a:r>
            <a:r>
              <a:rPr lang="zh-CN" altLang="en-US" sz="2400" dirty="0">
                <a:latin typeface="Times New Roman" panose="02020603050405020304" charset="0"/>
                <a:cs typeface="Times New Roman" panose="02020603050405020304" charset="0"/>
              </a:rPr>
              <a:t>，因为它处理的数据非常接近其实际位置，并且仅返回紧凑的结果集。此外，</a:t>
            </a:r>
            <a:r>
              <a:rPr lang="en-US" altLang="zh-CN" sz="2400" dirty="0">
                <a:latin typeface="Times New Roman" panose="02020603050405020304" charset="0"/>
                <a:cs typeface="Times New Roman" panose="02020603050405020304" charset="0"/>
              </a:rPr>
              <a:t>CXL-ANNS</a:t>
            </a:r>
            <a:r>
              <a:rPr lang="zh-CN" altLang="en-US" sz="2400" b="1" dirty="0">
                <a:latin typeface="Times New Roman" panose="02020603050405020304" charset="0"/>
                <a:cs typeface="Times New Roman" panose="02020603050405020304" charset="0"/>
              </a:rPr>
              <a:t>有效地利用了缓存层次结构</a:t>
            </a:r>
            <a:r>
              <a:rPr lang="zh-CN" altLang="en-US" sz="2400" dirty="0">
                <a:latin typeface="Times New Roman" panose="02020603050405020304" charset="0"/>
                <a:cs typeface="Times New Roman" panose="02020603050405020304" charset="0"/>
              </a:rPr>
              <a:t>，甚至可以</a:t>
            </a:r>
            <a:r>
              <a:rPr lang="zh-CN" altLang="en-US" sz="2400" b="1" dirty="0">
                <a:latin typeface="Times New Roman" panose="02020603050405020304" charset="0"/>
                <a:cs typeface="Times New Roman" panose="02020603050405020304" charset="0"/>
              </a:rPr>
              <a:t>降低对底层</a:t>
            </a:r>
            <a:r>
              <a:rPr lang="en-US" altLang="zh-CN" sz="2400" b="1" dirty="0">
                <a:latin typeface="Times New Roman" panose="02020603050405020304" charset="0"/>
                <a:cs typeface="Times New Roman" panose="02020603050405020304" charset="0"/>
              </a:rPr>
              <a:t>CXL</a:t>
            </a:r>
            <a:r>
              <a:rPr lang="zh-CN" altLang="en-US" sz="2400" b="1" dirty="0">
                <a:latin typeface="Times New Roman" panose="02020603050405020304" charset="0"/>
                <a:cs typeface="Times New Roman" panose="02020603050405020304" charset="0"/>
              </a:rPr>
              <a:t>内存池的访问频率，显著地提高了性能</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zh-CN" altLang="en-US" sz="2400" dirty="0">
                <a:effectLst/>
                <a:latin typeface="Times New Roman" panose="02020603050405020304" charset="0"/>
                <a:cs typeface="Times New Roman" panose="02020603050405020304" charset="0"/>
              </a:rPr>
              <a:t>我们的实证结果表明，与最先进的十亿级 </a:t>
            </a:r>
            <a:r>
              <a:rPr lang="en-US" altLang="zh-CN" sz="2400" dirty="0">
                <a:effectLst/>
                <a:latin typeface="Times New Roman" panose="02020603050405020304" charset="0"/>
                <a:cs typeface="Times New Roman" panose="02020603050405020304" charset="0"/>
              </a:rPr>
              <a:t>ANNS </a:t>
            </a:r>
            <a:r>
              <a:rPr lang="zh-CN" altLang="en-US" sz="2400" dirty="0">
                <a:effectLst/>
                <a:latin typeface="Times New Roman" panose="02020603050405020304" charset="0"/>
                <a:cs typeface="Times New Roman" panose="02020603050405020304" charset="0"/>
              </a:rPr>
              <a:t>方法相比，</a:t>
            </a:r>
            <a:r>
              <a:rPr lang="en-US" altLang="zh-CN" sz="2400" dirty="0">
                <a:effectLst/>
                <a:latin typeface="Times New Roman" panose="02020603050405020304" charset="0"/>
                <a:cs typeface="Times New Roman" panose="02020603050405020304" charset="0"/>
              </a:rPr>
              <a:t>CXL-ANNS </a:t>
            </a:r>
            <a:r>
              <a:rPr lang="zh-CN" altLang="en-US" sz="2400" dirty="0">
                <a:effectLst/>
                <a:latin typeface="Times New Roman" panose="02020603050405020304" charset="0"/>
                <a:cs typeface="Times New Roman" panose="02020603050405020304" charset="0"/>
              </a:rPr>
              <a:t>的性能分别提高了 </a:t>
            </a:r>
            <a:r>
              <a:rPr lang="en-US" altLang="zh-CN" sz="2400" dirty="0">
                <a:effectLst/>
                <a:latin typeface="Times New Roman" panose="02020603050405020304" charset="0"/>
                <a:cs typeface="Times New Roman" panose="02020603050405020304" charset="0"/>
              </a:rPr>
              <a:t>111.1 </a:t>
            </a:r>
            <a:r>
              <a:rPr lang="zh-CN" altLang="en-US" sz="2400" dirty="0">
                <a:effectLst/>
                <a:latin typeface="Times New Roman" panose="02020603050405020304" charset="0"/>
                <a:cs typeface="Times New Roman" panose="02020603050405020304" charset="0"/>
              </a:rPr>
              <a:t>倍，比</a:t>
            </a:r>
            <a:r>
              <a:rPr lang="en-US" altLang="zh-CN" sz="2400" dirty="0">
                <a:effectLst/>
                <a:latin typeface="Times New Roman" panose="02020603050405020304" charset="0"/>
                <a:cs typeface="Times New Roman" panose="02020603050405020304" charset="0"/>
              </a:rPr>
              <a:t>Oracle</a:t>
            </a:r>
            <a:r>
              <a:rPr lang="zh-CN" altLang="en-US" sz="2400" dirty="0">
                <a:effectLst/>
                <a:latin typeface="Times New Roman" panose="02020603050405020304" charset="0"/>
                <a:cs typeface="Times New Roman" panose="02020603050405020304" charset="0"/>
              </a:rPr>
              <a:t>系统的性能提高了 </a:t>
            </a:r>
            <a:r>
              <a:rPr lang="en-US" altLang="zh-CN" sz="2400" dirty="0">
                <a:effectLst/>
                <a:latin typeface="Times New Roman" panose="02020603050405020304" charset="0"/>
                <a:cs typeface="Times New Roman" panose="02020603050405020304" charset="0"/>
              </a:rPr>
              <a:t>3.8 </a:t>
            </a:r>
            <a:r>
              <a:rPr lang="zh-CN" altLang="en-US" sz="2400" dirty="0">
                <a:effectLst/>
                <a:latin typeface="Times New Roman" panose="02020603050405020304" charset="0"/>
                <a:cs typeface="Times New Roman" panose="02020603050405020304" charset="0"/>
              </a:rPr>
              <a:t>倍。</a:t>
            </a:r>
            <a:endParaRPr lang="zh-CN" altLang="en-US" sz="2400" dirty="0">
              <a:effectLst/>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一些个人想法和未来展望</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2933065"/>
          </a:xfrm>
          <a:prstGeom prst="rect">
            <a:avLst/>
          </a:prstGeom>
          <a:noFill/>
        </p:spPr>
        <p:txBody>
          <a:bodyPr wrap="square" rtlCol="0">
            <a:spAutoFit/>
          </a:bodyPr>
          <a:lstStyle/>
          <a:p>
            <a:pPr marL="342900" lvl="0" indent="-342900">
              <a:spcAft>
                <a:spcPts val="1000"/>
              </a:spcAft>
              <a:buFont typeface="Arial" panose="020B0604020202020204" pitchFamily="34" charset="0"/>
              <a:buChar char="•"/>
            </a:pPr>
            <a:r>
              <a:rPr lang="zh-CN" altLang="en-US" sz="2400" dirty="0">
                <a:latin typeface="Times New Roman" panose="02020603050405020304" charset="0"/>
                <a:cs typeface="Times New Roman" panose="02020603050405020304" charset="0"/>
              </a:rPr>
              <a:t>分布式扩展方面有进一步优化的空间。从前面的测试可见，在特殊情况下增加设备对吞吐量的增加效果不够理想（没有可用的PE，主机的命令将暂停）</a:t>
            </a:r>
            <a:endParaRPr lang="en-US" altLang="zh-CN" sz="2400" dirty="0">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zh-CN" altLang="en-US" sz="2400" dirty="0">
                <a:effectLst/>
                <a:latin typeface="Times New Roman" panose="02020603050405020304" charset="0"/>
                <a:cs typeface="Times New Roman" panose="02020603050405020304" charset="0"/>
              </a:rPr>
              <a:t>论文中的预取策略比较简单，可以进一步考虑更复杂的预取策略和</a:t>
            </a:r>
            <a:r>
              <a:rPr lang="en-US" altLang="zh-CN" sz="2400" dirty="0">
                <a:effectLst/>
                <a:latin typeface="Times New Roman" panose="02020603050405020304" charset="0"/>
                <a:cs typeface="Times New Roman" panose="02020603050405020304" charset="0"/>
              </a:rPr>
              <a:t>pipeline</a:t>
            </a:r>
            <a:r>
              <a:rPr lang="zh-CN" altLang="en-US" sz="2400" dirty="0">
                <a:effectLst/>
                <a:latin typeface="Times New Roman" panose="02020603050405020304" charset="0"/>
                <a:cs typeface="Times New Roman" panose="02020603050405020304" charset="0"/>
              </a:rPr>
              <a:t>等方法去提升性能（深度学习算法进行预测，但是需要考虑对于</a:t>
            </a:r>
            <a:r>
              <a:rPr lang="en-US" altLang="zh-CN" sz="2400" dirty="0">
                <a:effectLst/>
                <a:latin typeface="Times New Roman" panose="02020603050405020304" charset="0"/>
                <a:cs typeface="Times New Roman" panose="02020603050405020304" charset="0"/>
              </a:rPr>
              <a:t>CXL CPU</a:t>
            </a:r>
            <a:r>
              <a:rPr lang="zh-CN" altLang="en-US" sz="2400" dirty="0">
                <a:effectLst/>
                <a:latin typeface="Times New Roman" panose="02020603050405020304" charset="0"/>
                <a:cs typeface="Times New Roman" panose="02020603050405020304" charset="0"/>
              </a:rPr>
              <a:t>性能的</a:t>
            </a:r>
            <a:r>
              <a:rPr lang="zh-CN" altLang="en-US" sz="2400" dirty="0">
                <a:effectLst/>
                <a:latin typeface="Times New Roman" panose="02020603050405020304" charset="0"/>
                <a:cs typeface="Times New Roman" panose="02020603050405020304" charset="0"/>
              </a:rPr>
              <a:t>影响）</a:t>
            </a:r>
            <a:endParaRPr lang="en-US" altLang="zh-CN" sz="2400" dirty="0">
              <a:effectLst/>
              <a:latin typeface="Times New Roman" panose="02020603050405020304" charset="0"/>
              <a:cs typeface="Times New Roman" panose="02020603050405020304" charset="0"/>
            </a:endParaRPr>
          </a:p>
          <a:p>
            <a:pPr marL="342900" lvl="0" indent="-342900">
              <a:spcAft>
                <a:spcPts val="1000"/>
              </a:spcAft>
              <a:buFont typeface="Arial" panose="020B0604020202020204" pitchFamily="34" charset="0"/>
              <a:buChar char="•"/>
            </a:pPr>
            <a:r>
              <a:rPr lang="en-US" altLang="zh-CN" sz="2400" dirty="0">
                <a:effectLst/>
                <a:latin typeface="Times New Roman" panose="02020603050405020304" charset="0"/>
                <a:cs typeface="Times New Roman" panose="02020603050405020304" charset="0"/>
              </a:rPr>
              <a:t>CXL</a:t>
            </a:r>
            <a:r>
              <a:rPr lang="zh-CN" altLang="en-US" sz="2400" dirty="0">
                <a:latin typeface="Times New Roman" panose="02020603050405020304" charset="0"/>
                <a:cs typeface="Times New Roman" panose="02020603050405020304" charset="0"/>
              </a:rPr>
              <a:t>为未来存储和计算让人看到了种种可能，让异构硬件和</a:t>
            </a:r>
            <a:r>
              <a:rPr lang="en-US" altLang="zh-CN" sz="2400" dirty="0">
                <a:latin typeface="Times New Roman" panose="02020603050405020304" charset="0"/>
                <a:cs typeface="Times New Roman" panose="02020603050405020304" charset="0"/>
              </a:rPr>
              <a:t>CPU</a:t>
            </a:r>
            <a:r>
              <a:rPr lang="zh-CN" altLang="en-US" sz="2400" dirty="0">
                <a:latin typeface="Times New Roman" panose="02020603050405020304" charset="0"/>
                <a:cs typeface="Times New Roman" panose="02020603050405020304" charset="0"/>
              </a:rPr>
              <a:t>之间</a:t>
            </a:r>
            <a:r>
              <a:rPr lang="zh-CN" altLang="en-US" sz="2400" dirty="0">
                <a:latin typeface="Times New Roman" panose="02020603050405020304" charset="0"/>
                <a:cs typeface="Times New Roman" panose="02020603050405020304" charset="0"/>
              </a:rPr>
              <a:t>实现更好的交互，并丰富了内存的分层结构。未来可以考虑充分利用</a:t>
            </a:r>
            <a:r>
              <a:rPr lang="en-US" altLang="zh-CN" sz="2400" dirty="0">
                <a:latin typeface="Times New Roman" panose="02020603050405020304" charset="0"/>
                <a:cs typeface="Times New Roman" panose="02020603050405020304" charset="0"/>
              </a:rPr>
              <a:t>CXL</a:t>
            </a:r>
            <a:r>
              <a:rPr lang="zh-CN" altLang="en-US" sz="2400" dirty="0">
                <a:latin typeface="Times New Roman" panose="02020603050405020304" charset="0"/>
                <a:cs typeface="Times New Roman" panose="02020603050405020304" charset="0"/>
              </a:rPr>
              <a:t>大内存带来的优势，尽可能降低分布式存储系统中数据交换带来的性能影响</a:t>
            </a:r>
            <a:endParaRPr lang="zh-CN" altLang="en-US" sz="2400" dirty="0">
              <a:effectLst/>
              <a:latin typeface="Times New Roman" panose="02020603050405020304" charset="0"/>
              <a:cs typeface="Times New Roman" panose="02020603050405020304" charset="0"/>
            </a:endParaRPr>
          </a:p>
        </p:txBody>
      </p:sp>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244849" y="4730406"/>
            <a:ext cx="2099301" cy="1328569"/>
          </a:xfrm>
          <a:prstGeom prst="rect">
            <a:avLst/>
          </a:prstGeom>
          <a:noFill/>
        </p:spPr>
        <p:txBody>
          <a:bodyPr wrap="square" rtlCol="0">
            <a:spAutoFit/>
          </a:bodyPr>
          <a:lstStyle/>
          <a:p>
            <a:pPr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Q&amp;A</a:t>
            </a:r>
            <a:endPar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a:p>
            <a:pPr lvl="0" algn="ctr">
              <a:lnSpc>
                <a:spcPct val="90000"/>
              </a:lnSpc>
              <a:spcBef>
                <a:spcPts val="1000"/>
              </a:spcBef>
              <a:defRPr/>
            </a:pP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Thanks</a:t>
            </a:r>
            <a:r>
              <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8" name="矩形: 圆角 7"/>
          <p:cNvSpPr/>
          <p:nvPr/>
        </p:nvSpPr>
        <p:spPr>
          <a:xfrm rot="2755966">
            <a:off x="4146517" y="3347706"/>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rot="2755966">
            <a:off x="2770276" y="966707"/>
            <a:ext cx="1613489" cy="1613489"/>
          </a:xfrm>
          <a:prstGeom prst="roundRect">
            <a:avLst/>
          </a:prstGeom>
          <a:solidFill>
            <a:srgbClr val="8484D1"/>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rot="2755966">
            <a:off x="4586763" y="2029472"/>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rot="2755966">
            <a:off x="1415554" y="2470682"/>
            <a:ext cx="3134556" cy="3134556"/>
          </a:xfrm>
          <a:prstGeom prst="roundRect">
            <a:avLst/>
          </a:prstGeom>
          <a:blipFill dpi="0" rotWithShape="0">
            <a:blip r:embed="rId1"/>
            <a:srcRect/>
            <a:stretch>
              <a:fillRect/>
            </a:stretch>
          </a:blipFill>
          <a:ln>
            <a:noFill/>
          </a:ln>
          <a:effectLst>
            <a:outerShdw blurRad="114300" dist="50800" dir="7800000" sx="101000" sy="101000" algn="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p:cNvSpPr/>
          <p:nvPr/>
        </p:nvSpPr>
        <p:spPr>
          <a:xfrm rot="2755966">
            <a:off x="5633126" y="2433704"/>
            <a:ext cx="1685894" cy="1685894"/>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圆角 14"/>
          <p:cNvSpPr/>
          <p:nvPr/>
        </p:nvSpPr>
        <p:spPr>
          <a:xfrm rot="2755966">
            <a:off x="3965400" y="5546431"/>
            <a:ext cx="732996" cy="732996"/>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nvSpPr>
        <p:spPr>
          <a:xfrm rot="2755966">
            <a:off x="5089423" y="716157"/>
            <a:ext cx="1134056" cy="1134056"/>
          </a:xfrm>
          <a:prstGeom prst="roundRect">
            <a:avLst/>
          </a:prstGeom>
          <a:solidFill>
            <a:srgbClr val="4747BA"/>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p:cNvSpPr/>
          <p:nvPr/>
        </p:nvSpPr>
        <p:spPr>
          <a:xfrm rot="2755966">
            <a:off x="7189439" y="1365266"/>
            <a:ext cx="396502" cy="396502"/>
          </a:xfrm>
          <a:prstGeom prst="roundRect">
            <a:avLst/>
          </a:prstGeom>
          <a:solidFill>
            <a:srgbClr val="ADADE0"/>
          </a:solidFill>
          <a:ln>
            <a:noFill/>
          </a:ln>
          <a:effectLst>
            <a:outerShdw blurRad="88900" dist="508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6463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背景：近似近邻搜索（</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ANNS)</a:t>
            </a:r>
            <a:r>
              <a:rPr lang="en-US" altLang="zh-CN"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 </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 name="文本框 1"/>
          <p:cNvSpPr txBox="1"/>
          <p:nvPr/>
        </p:nvSpPr>
        <p:spPr>
          <a:xfrm>
            <a:off x="530225" y="1472565"/>
            <a:ext cx="10960735" cy="2676525"/>
          </a:xfrm>
          <a:prstGeom prst="rect">
            <a:avLst/>
          </a:prstGeom>
          <a:noFill/>
        </p:spPr>
        <p:txBody>
          <a:bodyPr wrap="square" rtlCol="0">
            <a:spAutoFit/>
          </a:bodyPr>
          <a:lstStyle/>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ANNS 表现出良好的向量搜索速度和准确性，但它</a:t>
            </a:r>
            <a:r>
              <a:rPr lang="zh-CN" altLang="en-US" sz="2400" dirty="0">
                <a:latin typeface="Times New Roman" panose="02020603050405020304" charset="0"/>
                <a:cs typeface="Times New Roman" panose="02020603050405020304" charset="0"/>
              </a:rPr>
              <a:t>显著</a:t>
            </a:r>
            <a:r>
              <a:rPr lang="en-US" altLang="zh-CN" sz="2400" dirty="0">
                <a:latin typeface="Times New Roman" panose="02020603050405020304" charset="0"/>
                <a:cs typeface="Times New Roman" panose="02020603050405020304" charset="0"/>
              </a:rPr>
              <a:t>增加了</a:t>
            </a:r>
            <a:r>
              <a:rPr lang="en-US" altLang="zh-CN" sz="2400" b="1" dirty="0">
                <a:latin typeface="Times New Roman" panose="02020603050405020304" charset="0"/>
                <a:cs typeface="Times New Roman" panose="02020603050405020304" charset="0"/>
              </a:rPr>
              <a:t>内存需求和压力</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lvl="0" algn="l">
              <a:buClrTx/>
              <a:buSzTx/>
              <a:buNone/>
            </a:pPr>
            <a:endParaRPr lang="en-US" altLang="zh-CN" sz="2400" dirty="0">
              <a:latin typeface="Times New Roman" panose="02020603050405020304" charset="0"/>
              <a:cs typeface="Times New Roman" panose="02020603050405020304" charset="0"/>
            </a:endParaRPr>
          </a:p>
          <a:p>
            <a:pPr lvl="0"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许多生产级推荐系统已经采用了十亿点数据集，这需要数十TB的工作内存空间才能</a:t>
            </a:r>
            <a:r>
              <a:rPr lang="zh-CN" altLang="en-US" sz="2400" dirty="0">
                <a:latin typeface="Times New Roman" panose="02020603050405020304" charset="0"/>
                <a:cs typeface="Times New Roman" panose="02020603050405020304" charset="0"/>
              </a:rPr>
              <a:t>使用</a:t>
            </a:r>
            <a:r>
              <a:rPr lang="en-US" altLang="zh-CN" sz="2400" dirty="0">
                <a:latin typeface="Times New Roman" panose="02020603050405020304" charset="0"/>
                <a:cs typeface="Times New Roman" panose="02020603050405020304" charset="0"/>
              </a:rPr>
              <a:t>ANNS</a:t>
            </a:r>
            <a:endParaRPr lang="en-US" altLang="zh-CN" sz="2400"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Microsoft搜索引擎需要100B+向量，每个向量由100个维度解释，消耗超过40TB的内存空间。</a:t>
            </a:r>
            <a:endParaRPr lang="en-US" altLang="zh-CN" sz="2400"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阿里巴巴的几个电子商务平台需要TB级的内存空间来容纳其2B+向量（128维）</a:t>
            </a:r>
            <a:endParaRPr lang="en-US" altLang="zh-CN" sz="2400" dirty="0">
              <a:latin typeface="Times New Roman" panose="02020603050405020304" charset="0"/>
              <a:cs typeface="Times New Roman" panose="02020603050405020304" charset="0"/>
            </a:endParaRPr>
          </a:p>
        </p:txBody>
      </p:sp>
      <p:pic>
        <p:nvPicPr>
          <p:cNvPr id="4" name="图片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
        <p:nvSpPr>
          <p:cNvPr id="3" name="文本框 2"/>
          <p:cNvSpPr txBox="1"/>
          <p:nvPr/>
        </p:nvSpPr>
        <p:spPr>
          <a:xfrm>
            <a:off x="11243310" y="485013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14143"/>
    </mc:Choice>
    <mc:Fallback>
      <p:transition advClick="0" advTm="141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背景：已有的解决方案</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 name="文本框 1"/>
          <p:cNvSpPr txBox="1"/>
          <p:nvPr/>
        </p:nvSpPr>
        <p:spPr>
          <a:xfrm>
            <a:off x="385445" y="1485900"/>
            <a:ext cx="5529580" cy="4154170"/>
          </a:xfrm>
          <a:prstGeom prst="rect">
            <a:avLst/>
          </a:prstGeom>
          <a:noFill/>
        </p:spPr>
        <p:txBody>
          <a:bodyPr wrap="square" rtlCol="0">
            <a:spAutoFit/>
          </a:bodyPr>
          <a:lstStyle/>
          <a:p>
            <a:pPr lvl="0" algn="l">
              <a:buClrTx/>
              <a:buSzTx/>
              <a:buNone/>
            </a:pPr>
            <a:r>
              <a:rPr lang="en-US" altLang="zh-CN" sz="2400" dirty="0">
                <a:latin typeface="Times New Roman" panose="02020603050405020304" charset="0"/>
                <a:cs typeface="Times New Roman" panose="02020603050405020304" charset="0"/>
              </a:rPr>
              <a:t>为了解决内存压力问题，目前的</a:t>
            </a:r>
            <a:r>
              <a:rPr lang="zh-CN" altLang="en-US" sz="2400" dirty="0">
                <a:latin typeface="Times New Roman" panose="02020603050405020304" charset="0"/>
                <a:cs typeface="Times New Roman" panose="02020603050405020304" charset="0"/>
              </a:rPr>
              <a:t>改进</a:t>
            </a:r>
            <a:r>
              <a:rPr lang="en-US" altLang="zh-CN" sz="2400" dirty="0">
                <a:latin typeface="Times New Roman" panose="02020603050405020304" charset="0"/>
                <a:cs typeface="Times New Roman" panose="02020603050405020304" charset="0"/>
              </a:rPr>
              <a:t>研究主要可以分为两类：</a:t>
            </a:r>
            <a:endParaRPr lang="en-US" altLang="zh-CN" sz="2400" dirty="0">
              <a:latin typeface="Times New Roman" panose="02020603050405020304" charset="0"/>
              <a:cs typeface="Times New Roman" panose="02020603050405020304" charset="0"/>
            </a:endParaRPr>
          </a:p>
          <a:p>
            <a:pPr lvl="0" algn="l">
              <a:buClrTx/>
              <a:buSzTx/>
              <a:buNone/>
            </a:pPr>
            <a:r>
              <a:rPr lang="en-US" altLang="zh-CN" sz="2400" b="1" dirty="0">
                <a:latin typeface="Times New Roman" panose="02020603050405020304" charset="0"/>
                <a:cs typeface="Times New Roman" panose="02020603050405020304" charset="0"/>
              </a:rPr>
              <a:t>基于有损压缩的方法 </a:t>
            </a:r>
            <a:endParaRPr lang="en-US" altLang="zh-CN" sz="2400" b="1"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在离线时间内使用聚类方法，将大型数据集分组（压缩），从而减少计算量。</a:t>
            </a:r>
            <a:endParaRPr lang="en-US" altLang="zh-CN" sz="2400"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基于压缩的方法会</a:t>
            </a:r>
            <a:r>
              <a:rPr lang="en-US" altLang="zh-CN" sz="2400" b="1" dirty="0">
                <a:latin typeface="Times New Roman" panose="02020603050405020304" charset="0"/>
                <a:cs typeface="Times New Roman" panose="02020603050405020304" charset="0"/>
              </a:rPr>
              <a:t>损失精度</a:t>
            </a:r>
            <a:r>
              <a:rPr lang="en-US" altLang="zh-CN" sz="2400" dirty="0">
                <a:latin typeface="Times New Roman" panose="02020603050405020304" charset="0"/>
                <a:cs typeface="Times New Roman" panose="02020603050405020304" charset="0"/>
              </a:rPr>
              <a:t>，因为他通过将众多邻近的对象描述为独立对象进行“概括”</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这样在实际的搜索中会丢失一些候选对象，所以精度较差。且</a:t>
            </a:r>
            <a:r>
              <a:rPr lang="en-US" altLang="zh-CN" sz="2400" b="1" dirty="0">
                <a:latin typeface="Times New Roman" panose="02020603050405020304" charset="0"/>
                <a:cs typeface="Times New Roman" panose="02020603050405020304" charset="0"/>
              </a:rPr>
              <a:t>压缩</a:t>
            </a:r>
            <a:r>
              <a:rPr lang="zh-CN" altLang="en-US" sz="2400" b="1" dirty="0">
                <a:latin typeface="Times New Roman" panose="02020603050405020304" charset="0"/>
                <a:cs typeface="Times New Roman" panose="02020603050405020304" charset="0"/>
              </a:rPr>
              <a:t>能力</a:t>
            </a:r>
            <a:r>
              <a:rPr lang="en-US" altLang="zh-CN" sz="2400" b="1" dirty="0">
                <a:latin typeface="Times New Roman" panose="02020603050405020304" charset="0"/>
                <a:cs typeface="Times New Roman" panose="02020603050405020304" charset="0"/>
              </a:rPr>
              <a:t>有限</a:t>
            </a:r>
            <a:r>
              <a:rPr lang="en-US" altLang="zh-CN" sz="2400" dirty="0">
                <a:latin typeface="Times New Roman" panose="02020603050405020304" charset="0"/>
                <a:cs typeface="Times New Roman" panose="02020603050405020304" charset="0"/>
              </a:rPr>
              <a:t>，只对嵌入表进行了压缩，数据压力仍很大。</a:t>
            </a:r>
            <a:endParaRPr lang="en-US" altLang="zh-CN" sz="2400" dirty="0">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1"/>
          <a:stretch>
            <a:fillRect/>
          </a:stretch>
        </p:blipFill>
        <p:spPr>
          <a:xfrm>
            <a:off x="5938575" y="967308"/>
            <a:ext cx="6064191" cy="5453280"/>
          </a:xfrm>
          <a:prstGeom prst="rect">
            <a:avLst/>
          </a:prstGeom>
        </p:spPr>
      </p:pic>
      <p:pic>
        <p:nvPicPr>
          <p:cNvPr id="3" name="图片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7305"/>
    </mc:Choice>
    <mc:Fallback>
      <p:transition advClick="0" advTm="73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背景：已有的解决方案</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 name="文本框 1"/>
          <p:cNvSpPr txBox="1"/>
          <p:nvPr/>
        </p:nvSpPr>
        <p:spPr>
          <a:xfrm>
            <a:off x="673100" y="1563370"/>
            <a:ext cx="6449695" cy="4154170"/>
          </a:xfrm>
          <a:prstGeom prst="rect">
            <a:avLst/>
          </a:prstGeom>
          <a:noFill/>
        </p:spPr>
        <p:txBody>
          <a:bodyPr wrap="square" rtlCol="0">
            <a:spAutoFit/>
          </a:bodyPr>
          <a:lstStyle/>
          <a:p>
            <a:pPr lvl="0" algn="l">
              <a:buClrTx/>
              <a:buSzTx/>
              <a:buNone/>
            </a:pPr>
            <a:r>
              <a:rPr lang="zh-CN" altLang="en-US" sz="2400" b="1" dirty="0">
                <a:latin typeface="Times New Roman" panose="02020603050405020304" charset="0"/>
                <a:cs typeface="Times New Roman" panose="02020603050405020304" charset="0"/>
              </a:rPr>
              <a:t>使用</a:t>
            </a:r>
            <a:r>
              <a:rPr lang="en-US" altLang="zh-CN" sz="2400" b="1" dirty="0">
                <a:latin typeface="Times New Roman" panose="02020603050405020304" charset="0"/>
                <a:cs typeface="Times New Roman" panose="02020603050405020304" charset="0"/>
              </a:rPr>
              <a:t>持久存储</a:t>
            </a:r>
            <a:r>
              <a:rPr lang="zh-CN" altLang="en-US" sz="2400" b="1" dirty="0">
                <a:latin typeface="Times New Roman" panose="02020603050405020304" charset="0"/>
                <a:cs typeface="Times New Roman" panose="02020603050405020304" charset="0"/>
              </a:rPr>
              <a:t>的层次化</a:t>
            </a:r>
            <a:r>
              <a:rPr lang="en-US" altLang="zh-CN" sz="2400" b="1" dirty="0">
                <a:latin typeface="Times New Roman" panose="02020603050405020304" charset="0"/>
                <a:cs typeface="Times New Roman" panose="02020603050405020304" charset="0"/>
              </a:rPr>
              <a:t>方法</a:t>
            </a: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lvl="0" algn="l">
              <a:buClrTx/>
              <a:buSzTx/>
              <a:buNone/>
            </a:pPr>
            <a:endParaRPr lang="en-US" altLang="zh-CN" sz="2400"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将</a:t>
            </a:r>
            <a:r>
              <a:rPr lang="zh-CN" altLang="en-US" sz="2400" dirty="0">
                <a:latin typeface="Times New Roman" panose="02020603050405020304" charset="0"/>
                <a:cs typeface="Times New Roman" panose="02020603050405020304" charset="0"/>
              </a:rPr>
              <a:t>全</a:t>
            </a:r>
            <a:r>
              <a:rPr lang="en-US" altLang="zh-CN" sz="2400" dirty="0">
                <a:latin typeface="Times New Roman" panose="02020603050405020304" charset="0"/>
                <a:cs typeface="Times New Roman" panose="02020603050405020304" charset="0"/>
              </a:rPr>
              <a:t>数据集容纳在SSD/PMEM中，通过</a:t>
            </a:r>
            <a:r>
              <a:rPr lang="zh-CN" altLang="en-US" sz="2400" dirty="0">
                <a:latin typeface="Times New Roman" panose="02020603050405020304" charset="0"/>
                <a:cs typeface="Times New Roman" panose="02020603050405020304" charset="0"/>
              </a:rPr>
              <a:t>首先</a:t>
            </a:r>
            <a:r>
              <a:rPr lang="en-US" altLang="zh-CN" sz="2400" dirty="0">
                <a:latin typeface="Times New Roman" panose="02020603050405020304" charset="0"/>
                <a:cs typeface="Times New Roman" panose="02020603050405020304" charset="0"/>
              </a:rPr>
              <a:t>引用其本地内存（DRAM）中的摘要来减少目标搜索空间</a:t>
            </a:r>
            <a:r>
              <a:rPr lang="zh-CN" altLang="en-US" sz="2400" dirty="0">
                <a:latin typeface="Times New Roman" panose="02020603050405020304" charset="0"/>
                <a:cs typeface="Times New Roman" panose="02020603050405020304" charset="0"/>
              </a:rPr>
              <a:t>，得到候选对象后，再在</a:t>
            </a:r>
            <a:r>
              <a:rPr lang="en-US" altLang="zh-CN" sz="2400" dirty="0">
                <a:latin typeface="Times New Roman" panose="02020603050405020304" charset="0"/>
                <a:cs typeface="Times New Roman" panose="02020603050405020304" charset="0"/>
              </a:rPr>
              <a:t>SSD/PMEM</a:t>
            </a:r>
            <a:r>
              <a:rPr lang="zh-CN" altLang="en-US" sz="2400" dirty="0">
                <a:latin typeface="Times New Roman" panose="02020603050405020304" charset="0"/>
                <a:cs typeface="Times New Roman" panose="02020603050405020304" charset="0"/>
              </a:rPr>
              <a:t>中进行高精度搜索。</a:t>
            </a:r>
            <a:endParaRPr lang="en-US" altLang="zh-CN" sz="2400" dirty="0">
              <a:latin typeface="Times New Roman" panose="02020603050405020304" charset="0"/>
              <a:cs typeface="Times New Roman" panose="02020603050405020304" charset="0"/>
            </a:endParaRPr>
          </a:p>
          <a:p>
            <a:pPr marL="0" lvl="1" algn="l">
              <a:buClrTx/>
              <a:buSzTx/>
              <a:buFont typeface="Arial" panose="020B0604020202020204" pitchFamily="34" charset="0"/>
              <a:buChar char="•"/>
            </a:pPr>
            <a:r>
              <a:rPr lang="en-US" altLang="zh-CN" sz="2400" dirty="0">
                <a:latin typeface="Times New Roman" panose="02020603050405020304" charset="0"/>
                <a:cs typeface="Times New Roman" panose="02020603050405020304" charset="0"/>
              </a:rPr>
              <a:t>基于</a:t>
            </a:r>
            <a:r>
              <a:rPr lang="en-US" altLang="zh-CN" sz="2400" b="1" dirty="0">
                <a:latin typeface="Times New Roman" panose="02020603050405020304" charset="0"/>
                <a:cs typeface="Times New Roman" panose="02020603050405020304" charset="0"/>
              </a:rPr>
              <a:t>层次化的方法会比较慢</a:t>
            </a:r>
            <a:r>
              <a:rPr lang="en-US" altLang="zh-CN" sz="2400" dirty="0">
                <a:latin typeface="Times New Roman" panose="02020603050405020304" charset="0"/>
                <a:cs typeface="Times New Roman" panose="02020603050405020304" charset="0"/>
              </a:rPr>
              <a:t>，这主要是因为他把数据集进行压缩，放置于本地内存</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然后把数据全集放在SSD或者持久化内存中，这种介质的数据访问要远比本地内存要大。所以查询性能较慢。</a:t>
            </a:r>
            <a:endParaRPr lang="en-US" altLang="zh-CN" sz="2400" dirty="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7459480" y="961663"/>
            <a:ext cx="4022480" cy="5351334"/>
          </a:xfrm>
          <a:prstGeom prst="rect">
            <a:avLst/>
          </a:prstGeom>
        </p:spPr>
      </p:pic>
      <p:pic>
        <p:nvPicPr>
          <p:cNvPr id="3" name="图片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16463"/>
    </mc:Choice>
    <mc:Fallback>
      <p:transition advClick="0" advTm="164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背景：已有的解决方案</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 name="文本框 1"/>
          <p:cNvSpPr txBox="1"/>
          <p:nvPr/>
        </p:nvSpPr>
        <p:spPr>
          <a:xfrm>
            <a:off x="415290" y="962025"/>
            <a:ext cx="11521440" cy="1322070"/>
          </a:xfrm>
          <a:prstGeom prst="rect">
            <a:avLst/>
          </a:prstGeom>
          <a:noFill/>
        </p:spPr>
        <p:txBody>
          <a:bodyPr wrap="square" rtlCol="0">
            <a:spAutoFit/>
          </a:bodyPr>
          <a:lstStyle/>
          <a:p>
            <a:pPr lvl="0" algn="l">
              <a:buClrTx/>
              <a:buSzTx/>
              <a:buNone/>
            </a:pPr>
            <a:r>
              <a:rPr lang="en-US" altLang="zh-CN" sz="2000" dirty="0">
                <a:latin typeface="Times New Roman" panose="02020603050405020304" charset="0"/>
                <a:cs typeface="Times New Roman" panose="02020603050405020304" charset="0"/>
              </a:rPr>
              <a:t>这两种方法对比</a:t>
            </a:r>
            <a:r>
              <a:rPr lang="zh-CN" altLang="en-US" sz="2000" dirty="0">
                <a:latin typeface="Times New Roman" panose="02020603050405020304" charset="0"/>
                <a:cs typeface="Times New Roman" panose="02020603050405020304" charset="0"/>
              </a:rPr>
              <a:t>具有无</a:t>
            </a:r>
            <a:r>
              <a:rPr lang="en-US" altLang="zh-CN" sz="2000" dirty="0">
                <a:latin typeface="Times New Roman" panose="02020603050405020304" charset="0"/>
                <a:cs typeface="Times New Roman" panose="02020603050405020304" charset="0"/>
              </a:rPr>
              <a:t>限DRAM的Oracle系统</a:t>
            </a:r>
            <a:r>
              <a:rPr lang="zh-CN" altLang="en-US" sz="2000" dirty="0">
                <a:latin typeface="Times New Roman" panose="02020603050405020304" charset="0"/>
                <a:cs typeface="Times New Roman" panose="02020603050405020304" charset="0"/>
              </a:rPr>
              <a:t>，结果</a:t>
            </a:r>
            <a:r>
              <a:rPr lang="en-US" altLang="zh-CN" sz="2000" dirty="0">
                <a:latin typeface="Times New Roman" panose="02020603050405020304" charset="0"/>
                <a:cs typeface="Times New Roman" panose="02020603050405020304" charset="0"/>
              </a:rPr>
              <a:t>如</a:t>
            </a:r>
            <a:r>
              <a:rPr lang="zh-CN" altLang="en-US" sz="2000" dirty="0">
                <a:latin typeface="Times New Roman" panose="02020603050405020304" charset="0"/>
                <a:cs typeface="Times New Roman" panose="02020603050405020304" charset="0"/>
              </a:rPr>
              <a:t>下</a:t>
            </a:r>
            <a:r>
              <a:rPr lang="en-US" altLang="zh-CN" sz="2000" dirty="0">
                <a:latin typeface="Times New Roman" panose="02020603050405020304" charset="0"/>
                <a:cs typeface="Times New Roman" panose="02020603050405020304" charset="0"/>
              </a:rPr>
              <a:t>图</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现存的两类方法在大规模数据集下无法</a:t>
            </a:r>
            <a:r>
              <a:rPr lang="en-US" altLang="zh-CN" sz="2000" b="1" dirty="0">
                <a:latin typeface="Times New Roman" panose="02020603050405020304" charset="0"/>
                <a:cs typeface="Times New Roman" panose="02020603050405020304" charset="0"/>
              </a:rPr>
              <a:t>同时满足精度与查询性能（时延）的要求</a:t>
            </a:r>
            <a:r>
              <a:rPr lang="en-US" altLang="zh-CN" sz="2000" dirty="0">
                <a:latin typeface="Times New Roman" panose="02020603050405020304" charset="0"/>
                <a:cs typeface="Times New Roman" panose="02020603050405020304" charset="0"/>
              </a:rPr>
              <a:t>。</a:t>
            </a:r>
            <a:endParaRPr lang="en-US" altLang="zh-CN" sz="2000" dirty="0">
              <a:latin typeface="Times New Roman" panose="02020603050405020304" charset="0"/>
              <a:cs typeface="Times New Roman" panose="02020603050405020304" charset="0"/>
            </a:endParaRPr>
          </a:p>
          <a:p>
            <a:pPr lvl="0">
              <a:spcAft>
                <a:spcPts val="1000"/>
              </a:spcAft>
            </a:pPr>
            <a:r>
              <a:rPr lang="en-US" altLang="zh-CN" sz="2000" dirty="0">
                <a:latin typeface="Times New Roman" panose="02020603050405020304" charset="0"/>
                <a:cs typeface="Times New Roman" panose="02020603050405020304" charset="0"/>
              </a:rPr>
              <a:t>作者提出采用CXL内存池进行ANNS性能和可扩展性优化</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sym typeface="+mn-ea"/>
              </a:rPr>
              <a:t>提供比有无限DRAM的Oracle系统更短的十亿点 kNN 搜索延迟，同时在不损失准确性的情况下实现高吞吐量</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p:txBody>
      </p:sp>
      <p:pic>
        <p:nvPicPr>
          <p:cNvPr id="8" name="图片 7"/>
          <p:cNvPicPr>
            <a:picLocks noChangeAspect="1"/>
          </p:cNvPicPr>
          <p:nvPr/>
        </p:nvPicPr>
        <p:blipFill>
          <a:blip r:embed="rId1"/>
          <a:stretch>
            <a:fillRect/>
          </a:stretch>
        </p:blipFill>
        <p:spPr>
          <a:xfrm>
            <a:off x="1361440" y="2551430"/>
            <a:ext cx="4126230" cy="3675380"/>
          </a:xfrm>
          <a:prstGeom prst="rect">
            <a:avLst/>
          </a:prstGeom>
        </p:spPr>
      </p:pic>
      <p:pic>
        <p:nvPicPr>
          <p:cNvPr id="3" name="图片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469380" y="2563495"/>
            <a:ext cx="3853815" cy="3594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25480"/>
    </mc:Choice>
    <mc:Fallback>
      <p:transition advClick="0" advTm="254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90931"/>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CXL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590" y="1083106"/>
            <a:ext cx="11393301" cy="1630045"/>
          </a:xfrm>
          <a:prstGeom prst="rect">
            <a:avLst/>
          </a:prstGeom>
          <a:noFill/>
        </p:spPr>
        <p:txBody>
          <a:bodyPr wrap="square" rtlCol="0">
            <a:spAutoFit/>
          </a:bodyPr>
          <a:lstStyle/>
          <a:p>
            <a:pPr lvl="0" algn="l">
              <a:buClrTx/>
              <a:buSzTx/>
              <a:buNone/>
            </a:pPr>
            <a:r>
              <a:rPr lang="en-US" altLang="zh-CN" sz="2000" dirty="0">
                <a:latin typeface="Times New Roman" panose="02020603050405020304" charset="0"/>
                <a:cs typeface="Times New Roman" panose="02020603050405020304" charset="0"/>
              </a:rPr>
              <a:t>CXL 是一种开放式硬件互连标准，它允许底层内存具有高度可扩展性和可组合性，且成本低。</a:t>
            </a:r>
            <a:r>
              <a:rPr lang="en-US" altLang="zh-CN" sz="2000" dirty="0">
                <a:latin typeface="Times New Roman" panose="02020603050405020304" charset="0"/>
                <a:cs typeface="Times New Roman" panose="02020603050405020304" charset="0"/>
                <a:sym typeface="+mn-ea"/>
              </a:rPr>
              <a:t>CXL内存可以作为中间层弥补主存和NVMe之间的速度差异gap。</a:t>
            </a:r>
            <a:endParaRPr lang="en-US" altLang="zh-CN" sz="2000" dirty="0">
              <a:latin typeface="Times New Roman" panose="02020603050405020304" charset="0"/>
              <a:cs typeface="Times New Roman" panose="02020603050405020304" charset="0"/>
              <a:sym typeface="+mn-ea"/>
            </a:endParaRPr>
          </a:p>
          <a:p>
            <a:pPr lvl="0" algn="l">
              <a:buClrTx/>
              <a:buSzTx/>
              <a:buNone/>
            </a:pPr>
            <a:r>
              <a:rPr lang="en-US" altLang="zh-CN" sz="2000" dirty="0">
                <a:latin typeface="Times New Roman" panose="02020603050405020304" charset="0"/>
                <a:cs typeface="Times New Roman" panose="02020603050405020304" charset="0"/>
                <a:sym typeface="+mn-ea"/>
              </a:rPr>
              <a:t>根据设备的特性和使用需求，CXL 定义了三种设备类型，本文使用了Type3 CXL 设备</a:t>
            </a:r>
            <a:r>
              <a:rPr lang="en-US" altLang="zh-CN" sz="2000" dirty="0">
                <a:latin typeface="Times New Roman" panose="02020603050405020304" charset="0"/>
                <a:cs typeface="Times New Roman" panose="02020603050405020304" charset="0"/>
                <a:sym typeface="+mn-ea"/>
              </a:rPr>
              <a:t>，其是内存扩展设备，它允许主机通过 CXL.mem 事务一致地访问其存储器缓存。</a:t>
            </a:r>
            <a:r>
              <a:rPr lang="en-US" altLang="zh-CN" sz="2000" b="1" dirty="0">
                <a:latin typeface="Times New Roman" panose="02020603050405020304" charset="0"/>
                <a:cs typeface="Times New Roman" panose="02020603050405020304" charset="0"/>
                <a:sym typeface="+mn-ea"/>
              </a:rPr>
              <a:t>Type 3 CXL 设备可以用于增加存储器的容量和带宽</a:t>
            </a:r>
            <a:r>
              <a:rPr lang="en-US" altLang="zh-CN"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endParaRPr>
          </a:p>
        </p:txBody>
      </p:sp>
      <p:pic>
        <p:nvPicPr>
          <p:cNvPr id="2" name="Picture"/>
          <p:cNvPicPr/>
          <p:nvPr/>
        </p:nvPicPr>
        <p:blipFill>
          <a:blip r:embed="rId1"/>
          <a:srcRect t="9170" b="8283"/>
          <a:stretch>
            <a:fillRect/>
          </a:stretch>
        </p:blipFill>
        <p:spPr bwMode="auto">
          <a:xfrm>
            <a:off x="2649220" y="2927985"/>
            <a:ext cx="6369050" cy="3410585"/>
          </a:xfrm>
          <a:prstGeom prst="rect">
            <a:avLst/>
          </a:prstGeom>
          <a:noFill/>
          <a:ln w="9525">
            <a:noFill/>
          </a:ln>
        </p:spPr>
      </p:pic>
      <p:pic>
        <p:nvPicPr>
          <p:cNvPr id="4" name="图片 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16744"/>
    </mc:Choice>
    <mc:Fallback>
      <p:transition advClick="0" advTm="1674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522720"/>
            <a:ext cx="4267200" cy="335280"/>
          </a:xfrm>
          <a:prstGeom prst="rect">
            <a:avLst/>
          </a:prstGeom>
          <a:solidFill>
            <a:srgbClr val="4747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7200" y="6522720"/>
            <a:ext cx="4267200" cy="335280"/>
          </a:xfrm>
          <a:prstGeom prst="rect">
            <a:avLst/>
          </a:prstGeom>
          <a:solidFill>
            <a:srgbClr val="848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34400" y="6522720"/>
            <a:ext cx="3657600" cy="335280"/>
          </a:xfrm>
          <a:prstGeom prst="rect">
            <a:avLst/>
          </a:prstGeom>
          <a:solidFill>
            <a:srgbClr val="ADAD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bg1"/>
              </a:solidFill>
              <a:latin typeface="Constantia" panose="02030602050306030303" pitchFamily="18" charset="0"/>
            </a:endParaRPr>
          </a:p>
        </p:txBody>
      </p:sp>
      <p:sp>
        <p:nvSpPr>
          <p:cNvPr id="24" name="日期占位符 7"/>
          <p:cNvSpPr>
            <a:spLocks noGrp="1"/>
          </p:cNvSpPr>
          <p:nvPr>
            <p:ph type="dt" sz="half" idx="10"/>
          </p:nvPr>
        </p:nvSpPr>
        <p:spPr>
          <a:xfrm>
            <a:off x="1209907" y="6494974"/>
            <a:ext cx="1847385" cy="365125"/>
          </a:xfrm>
        </p:spPr>
        <p:txBody>
          <a:bodyPr/>
          <a:lstStyle/>
          <a:p>
            <a:fld id="{31CCC338-FFC3-4940-99DD-6195BEF39901}" type="datetime4">
              <a:rPr lang="en-US" altLang="zh-CN" sz="1400" b="1">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25" name="Fußzeilenplatzhalter 4"/>
          <p:cNvSpPr>
            <a:spLocks noGrp="1"/>
          </p:cNvSpPr>
          <p:nvPr>
            <p:ph type="ftr" sz="quarter" idx="11"/>
          </p:nvPr>
        </p:nvSpPr>
        <p:spPr>
          <a:xfrm>
            <a:off x="4095916" y="6553437"/>
            <a:ext cx="4520431" cy="273844"/>
          </a:xfrm>
        </p:spPr>
        <p:txBody>
          <a:bodyPr/>
          <a:lstStyle/>
          <a:p>
            <a:r>
              <a:rPr lang="en-US" altLang="zh-CN" sz="1400" b="1" dirty="0" err="1">
                <a:solidFill>
                  <a:schemeClr val="bg1"/>
                </a:solidFill>
                <a:latin typeface="Constantia" panose="02030602050306030303" pitchFamily="18" charset="0"/>
              </a:rPr>
              <a:t> Qinjie</a:t>
            </a:r>
            <a:r>
              <a:rPr lang="en-US" altLang="zh-CN" sz="1400" b="1" dirty="0">
                <a:solidFill>
                  <a:schemeClr val="bg1"/>
                </a:solidFill>
                <a:latin typeface="Constantia" panose="02030602050306030303" pitchFamily="18" charset="0"/>
              </a:rPr>
              <a:t> | HUST  </a:t>
            </a:r>
            <a:endParaRPr lang="zh-CN" altLang="en-US" sz="1400" b="1" dirty="0">
              <a:solidFill>
                <a:schemeClr val="bg1"/>
              </a:solidFill>
              <a:latin typeface="Constantia" panose="02030602050306030303" pitchFamily="18" charset="0"/>
            </a:endParaRPr>
          </a:p>
        </p:txBody>
      </p:sp>
      <p:cxnSp>
        <p:nvCxnSpPr>
          <p:cNvPr id="26" name="直接连接符 25"/>
          <p:cNvCxnSpPr/>
          <p:nvPr/>
        </p:nvCxnSpPr>
        <p:spPr>
          <a:xfrm>
            <a:off x="385590" y="859531"/>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15183" y="166469"/>
            <a:ext cx="6798981" cy="589280"/>
          </a:xfrm>
          <a:prstGeom prst="rect">
            <a:avLst/>
          </a:prstGeom>
          <a:noFill/>
        </p:spPr>
        <p:txBody>
          <a:bodyPr wrap="square" rtlCol="0">
            <a:spAutoFit/>
          </a:bodyPr>
          <a:lstStyle/>
          <a:p>
            <a:pPr lvl="0">
              <a:lnSpc>
                <a:spcPct val="90000"/>
              </a:lnSpc>
              <a:spcBef>
                <a:spcPts val="1000"/>
              </a:spcBef>
              <a:defRPr/>
            </a:pPr>
            <a:r>
              <a:rPr lang="zh-CN" altLang="en-US"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背景：</a:t>
            </a:r>
            <a:r>
              <a:rPr lang="en-US" altLang="zh-CN" sz="3600" b="1" dirty="0">
                <a:solidFill>
                  <a:srgbClr val="4747BA"/>
                </a:solidFill>
                <a:latin typeface="Constantia" panose="02030602050306030303" pitchFamily="18" charset="0"/>
                <a:ea typeface="腾讯体 W3" panose="020C04030202040F0204" pitchFamily="34" charset="-122"/>
                <a:cs typeface="Times" panose="02020603050405020304" pitchFamily="18" charset="0"/>
              </a:rPr>
              <a:t>CXL</a:t>
            </a:r>
            <a:endParaRPr lang="zh-CN" altLang="en-US" sz="4000" b="1" dirty="0">
              <a:solidFill>
                <a:srgbClr val="4747BA"/>
              </a:solidFill>
              <a:latin typeface="Constantia" panose="02030602050306030303" pitchFamily="18" charset="0"/>
              <a:ea typeface="腾讯体 W3" panose="020C04030202040F0204" pitchFamily="34" charset="-122"/>
              <a:cs typeface="Times" panose="02020603050405020304" pitchFamily="18" charset="0"/>
            </a:endParaRPr>
          </a:p>
        </p:txBody>
      </p:sp>
      <p:sp>
        <p:nvSpPr>
          <p:cNvPr id="14" name="灯片编号占位符 8"/>
          <p:cNvSpPr>
            <a:spLocks noGrp="1"/>
          </p:cNvSpPr>
          <p:nvPr>
            <p:ph type="sldNum" sz="quarter" idx="12"/>
          </p:nvPr>
        </p:nvSpPr>
        <p:spPr>
          <a:xfrm>
            <a:off x="9847869" y="6405035"/>
            <a:ext cx="809393" cy="545001"/>
          </a:xfrm>
        </p:spPr>
        <p:txBody>
          <a:bodyPr/>
          <a:lstStyle/>
          <a:p>
            <a:pPr algn="ctr"/>
            <a:fld id="{152851E7-9224-42D2-A4FF-119762E40804}" type="slidenum">
              <a:rPr lang="zh-CN" altLang="en-US" sz="1400" b="1" smtClean="0">
                <a:solidFill>
                  <a:schemeClr val="bg1"/>
                </a:solidFill>
                <a:latin typeface="Constantia" panose="02030602050306030303" pitchFamily="18" charset="0"/>
                <a:cs typeface="Times" panose="02020603050405020304" pitchFamily="18" charset="0"/>
              </a:rPr>
            </a:fld>
            <a:endParaRPr lang="zh-CN" altLang="en-US" sz="1400" b="1" dirty="0">
              <a:solidFill>
                <a:schemeClr val="bg1"/>
              </a:solidFill>
              <a:latin typeface="Constantia" panose="02030602050306030303" pitchFamily="18" charset="0"/>
              <a:cs typeface="Times" panose="02020603050405020304" pitchFamily="18" charset="0"/>
            </a:endParaRPr>
          </a:p>
        </p:txBody>
      </p:sp>
      <p:sp>
        <p:nvSpPr>
          <p:cNvPr id="3" name="文本框 2"/>
          <p:cNvSpPr txBox="1"/>
          <p:nvPr/>
        </p:nvSpPr>
        <p:spPr>
          <a:xfrm>
            <a:off x="385445" y="1664335"/>
            <a:ext cx="5896610" cy="3876675"/>
          </a:xfrm>
          <a:prstGeom prst="rect">
            <a:avLst/>
          </a:prstGeom>
          <a:noFill/>
        </p:spPr>
        <p:txBody>
          <a:bodyPr wrap="square" rtlCol="0">
            <a:spAutoFit/>
          </a:bodyPr>
          <a:lstStyle/>
          <a:p>
            <a:pPr>
              <a:spcBef>
                <a:spcPts val="900"/>
              </a:spcBef>
              <a:spcAft>
                <a:spcPts val="900"/>
              </a:spcAft>
            </a:pPr>
            <a:r>
              <a:rPr lang="zh-CN" altLang="en-US" sz="2400" dirty="0">
                <a:latin typeface="Times New Roman" panose="02020603050405020304" charset="0"/>
                <a:cs typeface="Times New Roman" panose="02020603050405020304" charset="0"/>
              </a:rPr>
              <a:t>本文</a:t>
            </a:r>
            <a:r>
              <a:rPr lang="en-US" altLang="zh-CN" sz="2400" dirty="0">
                <a:latin typeface="Times New Roman" panose="02020603050405020304" charset="0"/>
                <a:cs typeface="Times New Roman" panose="02020603050405020304" charset="0"/>
              </a:rPr>
              <a:t>使用 CXL EP（Type 3）将 DRAM 从主机资源中分离出来。</a:t>
            </a:r>
            <a:endParaRPr lang="en-US" altLang="zh-CN" sz="2400" dirty="0">
              <a:latin typeface="Times New Roman" panose="02020603050405020304" charset="0"/>
              <a:cs typeface="Times New Roman" panose="02020603050405020304" charset="0"/>
            </a:endParaRPr>
          </a:p>
          <a:p>
            <a:pPr>
              <a:spcBef>
                <a:spcPts val="900"/>
              </a:spcBef>
              <a:spcAft>
                <a:spcPts val="900"/>
              </a:spcAft>
            </a:pPr>
            <a:r>
              <a:rPr lang="en-US" altLang="zh-CN" sz="2400" dirty="0">
                <a:latin typeface="Times New Roman" panose="02020603050405020304" charset="0"/>
                <a:cs typeface="Times New Roman" panose="02020603050405020304" charset="0"/>
              </a:rPr>
              <a:t>Type 3 设备内存以</a:t>
            </a:r>
            <a:r>
              <a:rPr lang="en-US" altLang="zh-CN" sz="2400" b="1" dirty="0">
                <a:latin typeface="Times New Roman" panose="02020603050405020304" charset="0"/>
                <a:cs typeface="Times New Roman" panose="02020603050405020304" charset="0"/>
              </a:rPr>
              <a:t>主机设备内存</a:t>
            </a:r>
            <a:r>
              <a:rPr lang="en-US" altLang="zh-CN" sz="2400" dirty="0">
                <a:latin typeface="Times New Roman" panose="02020603050405020304" charset="0"/>
                <a:cs typeface="Times New Roman" panose="02020603050405020304" charset="0"/>
              </a:rPr>
              <a:t>（HDM）的形式公开，可以映射</a:t>
            </a:r>
            <a:r>
              <a:rPr lang="zh-CN" altLang="en-US" sz="2400" dirty="0">
                <a:latin typeface="Times New Roman" panose="02020603050405020304" charset="0"/>
                <a:cs typeface="Times New Roman" panose="02020603050405020304" charset="0"/>
              </a:rPr>
              <a:t>为</a:t>
            </a:r>
            <a:r>
              <a:rPr lang="en-US" altLang="zh-CN" sz="2400" dirty="0">
                <a:latin typeface="Times New Roman" panose="02020603050405020304" charset="0"/>
                <a:cs typeface="Times New Roman" panose="02020603050405020304" charset="0"/>
              </a:rPr>
              <a:t> CXL CPU 的</a:t>
            </a:r>
            <a:r>
              <a:rPr lang="en-US" altLang="zh-CN" sz="2400" b="1" dirty="0">
                <a:latin typeface="Times New Roman" panose="02020603050405020304" charset="0"/>
                <a:cs typeface="Times New Roman" panose="02020603050405020304" charset="0"/>
              </a:rPr>
              <a:t>主机物理地址</a:t>
            </a:r>
            <a:r>
              <a:rPr lang="en-US" altLang="zh-CN" sz="2400" dirty="0">
                <a:latin typeface="Times New Roman" panose="02020603050405020304" charset="0"/>
                <a:cs typeface="Times New Roman" panose="02020603050405020304" charset="0"/>
              </a:rPr>
              <a:t> (HPA)，被CXL CPU直接访问。所以 HDM 请求在 CXL CPU 的内存层次结构中被视为传统内存请求</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load/store</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a:spcBef>
                <a:spcPts val="900"/>
              </a:spcBef>
              <a:spcAft>
                <a:spcPts val="900"/>
              </a:spcAft>
            </a:pPr>
            <a:r>
              <a:rPr lang="en-US" altLang="zh-CN" sz="2400" dirty="0">
                <a:latin typeface="Times New Roman" panose="02020603050405020304" charset="0"/>
                <a:cs typeface="Times New Roman" panose="02020603050405020304" charset="0"/>
              </a:rPr>
              <a:t>CXL的</a:t>
            </a:r>
            <a:r>
              <a:rPr lang="en-US" altLang="zh-CN" sz="2400" b="1" dirty="0">
                <a:latin typeface="Times New Roman" panose="02020603050405020304" charset="0"/>
                <a:cs typeface="Times New Roman" panose="02020603050405020304" charset="0"/>
              </a:rPr>
              <a:t>高扩展性</a:t>
            </a:r>
            <a:r>
              <a:rPr lang="en-US" altLang="zh-CN" sz="2400" dirty="0">
                <a:latin typeface="Times New Roman" panose="02020603050405020304" charset="0"/>
                <a:cs typeface="Times New Roman" panose="02020603050405020304" charset="0"/>
              </a:rPr>
              <a:t>还体现在每个CXL RC可以对应多个Type3设备。</a:t>
            </a:r>
            <a:endParaRPr lang="en-US" altLang="zh-CN" sz="2400" dirty="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6451042" y="1010413"/>
            <a:ext cx="5355368" cy="5410175"/>
          </a:xfrm>
          <a:prstGeom prst="rect">
            <a:avLst/>
          </a:prstGeom>
        </p:spPr>
      </p:pic>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1134638" y="166275"/>
            <a:ext cx="730337" cy="556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32340"/>
    </mc:Choice>
    <mc:Fallback>
      <p:transition advClick="0" advTm="32340"/>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commondata" val="eyJoZGlkIjoiNGJhMDdlYWMzMzY0NzBjMmViZmM2MjdkNDc2YmQ0YmY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7379</Words>
  <Application>WPS 演示</Application>
  <PresentationFormat>宽屏</PresentationFormat>
  <Paragraphs>485</Paragraphs>
  <Slides>39</Slides>
  <Notes>51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Arial</vt:lpstr>
      <vt:lpstr>宋体</vt:lpstr>
      <vt:lpstr>Wingdings</vt:lpstr>
      <vt:lpstr>Constantia</vt:lpstr>
      <vt:lpstr>Times New Roman</vt:lpstr>
      <vt:lpstr>Times</vt:lpstr>
      <vt:lpstr>腾讯体 W3</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zhouke</dc:creator>
  <cp:lastModifiedBy>秦时明月</cp:lastModifiedBy>
  <cp:revision>2540</cp:revision>
  <dcterms:created xsi:type="dcterms:W3CDTF">2019-02-21T08:55:00Z</dcterms:created>
  <dcterms:modified xsi:type="dcterms:W3CDTF">2023-11-30T08:02:48Z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316B02EA20544549BE3B24153B14CE58_12</vt:lpwstr>
  </property>
  <property fmtid="{D5CDD505-2E9C-101B-9397-08002B2CF9AE}" pid="3" name="KSOProductBuildVer">
    <vt:lpwstr>2052-12.1.0.15712</vt:lpwstr>
  </property>
</Properties>
</file>